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alligraffitti"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A7FE28-0BC3-4013-A4AE-285AB95767B0}">
  <a:tblStyle styleId="{12A7FE28-0BC3-4013-A4AE-285AB95767B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4" d="100"/>
          <a:sy n="134" d="100"/>
        </p:scale>
        <p:origin x="348"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rchive.org/details/ruralschoollunch00farn/page/40/mode/2u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heworldwar.org/sites/default/files/2023-11/2023-wwi-good-luck-coloring-postcards.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heworldwar.org/sites/default/files/2023-11/2023-wwi-good-luck-coloring-postcards.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b7232ecc8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b7232ecc8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 id 2023.226.1</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678dad72b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678dad72b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 id 2023.123.1</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b7232ecc8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b7232ecc8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https://archive.org/details/ruralschoollunch00farn/page/40/mode/2up</a:t>
            </a:r>
            <a:endParaRPr/>
          </a:p>
          <a:p>
            <a:pPr marL="0" lvl="0" indent="0" algn="l" rtl="0">
              <a:spcBef>
                <a:spcPts val="0"/>
              </a:spcBef>
              <a:spcAft>
                <a:spcPts val="0"/>
              </a:spcAft>
              <a:buNone/>
            </a:pPr>
            <a:r>
              <a:rPr lang="en"/>
              <a:t>object id 2023.140.1</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b7232ecc82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b7232ecc8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 id 2023.225.1 (bear), 1989.21.18.37 (girl with doll), 2023.124.1 (paper dolls)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b7232ecc82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b7232ecc82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b7232ecc82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b7232ecc82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b7232ecc82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b7232ecc82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678dad72b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678dad72b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b9dab3e7b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b9dab3e7b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Templates of WWI postcards:  </a:t>
            </a:r>
            <a:r>
              <a:rPr lang="en" u="sng">
                <a:solidFill>
                  <a:schemeClr val="hlink"/>
                </a:solidFill>
                <a:hlinkClick r:id="rId3"/>
              </a:rPr>
              <a:t>https://theworldwar.org/sites/default/files/2023-11/2023-wwi-good-luck-coloring-postcards.pdf</a:t>
            </a:r>
            <a:r>
              <a:rPr lang="en">
                <a:solidFill>
                  <a:schemeClr val="dk1"/>
                </a:solidFill>
              </a:rPr>
              <a: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f1005474ed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f1005474e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f1005474ed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f1005474e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b826796fe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b826796fe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b8b4a506c7_0_4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b8b4a506c7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Templates of WWI postcards:  </a:t>
            </a:r>
            <a:r>
              <a:rPr lang="en" u="sng">
                <a:solidFill>
                  <a:schemeClr val="hlink"/>
                </a:solidFill>
                <a:hlinkClick r:id="rId3"/>
              </a:rPr>
              <a:t>https://theworldwar.org/sites/default/files/2023-11/2023-wwi-good-luck-coloring-postcards.pdf</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678dad72b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678dad72b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https://flickr.com/photos/crackdog/2602869787</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678dad72be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678dad72b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50" b="1">
                <a:solidFill>
                  <a:srgbClr val="3C86C6"/>
                </a:solidFill>
              </a:rPr>
              <a:t>Object ID</a:t>
            </a:r>
            <a:endParaRPr sz="1050" b="1">
              <a:solidFill>
                <a:srgbClr val="3C86C6"/>
              </a:solidFill>
            </a:endParaRPr>
          </a:p>
          <a:p>
            <a:pPr marL="0" lvl="0" indent="0" algn="l" rtl="0">
              <a:lnSpc>
                <a:spcPct val="115000"/>
              </a:lnSpc>
              <a:spcBef>
                <a:spcPts val="0"/>
              </a:spcBef>
              <a:spcAft>
                <a:spcPts val="0"/>
              </a:spcAft>
              <a:buNone/>
            </a:pPr>
            <a:r>
              <a:rPr lang="en" sz="1200">
                <a:solidFill>
                  <a:srgbClr val="464646"/>
                </a:solidFill>
              </a:rPr>
              <a:t>1920.1.569</a:t>
            </a:r>
            <a:endParaRPr sz="1200">
              <a:solidFill>
                <a:srgbClr val="464646"/>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678dad72b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678dad72b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 ID:  </a:t>
            </a:r>
            <a:r>
              <a:rPr lang="en" sz="1200">
                <a:solidFill>
                  <a:srgbClr val="464646"/>
                </a:solidFill>
                <a:highlight>
                  <a:srgbClr val="FFFFFF"/>
                </a:highlight>
              </a:rPr>
              <a:t>1920.1.125</a:t>
            </a:r>
            <a:endParaRPr sz="1200">
              <a:solidFill>
                <a:srgbClr val="464646"/>
              </a:solidFill>
              <a:highlight>
                <a:srgbClr val="FFFFFF"/>
              </a:highlight>
            </a:endParaRPr>
          </a:p>
          <a:p>
            <a:pPr marL="0" lvl="0" indent="0" algn="l" rtl="0">
              <a:lnSpc>
                <a:spcPct val="108333"/>
              </a:lnSpc>
              <a:spcBef>
                <a:spcPts val="0"/>
              </a:spcBef>
              <a:spcAft>
                <a:spcPts val="0"/>
              </a:spcAft>
              <a:buClr>
                <a:schemeClr val="dk1"/>
              </a:buClr>
              <a:buSzPts val="1100"/>
              <a:buFont typeface="Arial"/>
              <a:buNone/>
            </a:pPr>
            <a:r>
              <a:rPr lang="en" sz="3600" b="1">
                <a:solidFill>
                  <a:schemeClr val="dk1"/>
                </a:solidFill>
                <a:highlight>
                  <a:srgbClr val="FFFFFF"/>
                </a:highlight>
              </a:rPr>
              <a:t>American Breakfast Through the Decades</a:t>
            </a:r>
            <a:endParaRPr sz="3600" b="1">
              <a:solidFill>
                <a:schemeClr val="dk1"/>
              </a:solidFill>
              <a:highlight>
                <a:srgbClr val="FFFFFF"/>
              </a:highlight>
            </a:endParaRPr>
          </a:p>
          <a:p>
            <a:pPr marL="0" lvl="0" indent="0" algn="l" rtl="0">
              <a:lnSpc>
                <a:spcPct val="155555"/>
              </a:lnSpc>
              <a:spcBef>
                <a:spcPts val="1200"/>
              </a:spcBef>
              <a:spcAft>
                <a:spcPts val="0"/>
              </a:spcAft>
              <a:buClr>
                <a:schemeClr val="dk1"/>
              </a:buClr>
              <a:buSzPts val="1100"/>
              <a:buFont typeface="Arial"/>
              <a:buNone/>
            </a:pPr>
            <a:r>
              <a:rPr lang="en" sz="1350">
                <a:solidFill>
                  <a:schemeClr val="dk1"/>
                </a:solidFill>
                <a:highlight>
                  <a:srgbClr val="FFFFFF"/>
                </a:highlight>
              </a:rPr>
              <a:t>Honestly so much bacon</a:t>
            </a:r>
            <a:endParaRPr sz="1350">
              <a:solidFill>
                <a:schemeClr val="dk1"/>
              </a:solidFill>
              <a:highlight>
                <a:srgbClr val="FFFFFF"/>
              </a:highlight>
            </a:endParaRPr>
          </a:p>
          <a:p>
            <a:pPr marL="0" lvl="0" indent="0" algn="l" rtl="0">
              <a:lnSpc>
                <a:spcPct val="142857"/>
              </a:lnSpc>
              <a:spcBef>
                <a:spcPts val="1200"/>
              </a:spcBef>
              <a:spcAft>
                <a:spcPts val="0"/>
              </a:spcAft>
              <a:buNone/>
            </a:pPr>
            <a:r>
              <a:rPr lang="en" sz="1050">
                <a:solidFill>
                  <a:schemeClr val="dk1"/>
                </a:solidFill>
                <a:highlight>
                  <a:srgbClr val="FFFFFF"/>
                </a:highlight>
              </a:rPr>
              <a:t>By </a:t>
            </a:r>
            <a:r>
              <a:rPr lang="en" sz="1050" b="1">
                <a:solidFill>
                  <a:schemeClr val="dk1"/>
                </a:solidFill>
                <a:highlight>
                  <a:srgbClr val="FFFFFF"/>
                </a:highlight>
              </a:rPr>
              <a:t>Caroline Goldstein</a:t>
            </a:r>
            <a:endParaRPr sz="1050" b="1">
              <a:solidFill>
                <a:schemeClr val="dk1"/>
              </a:solidFill>
              <a:highlight>
                <a:srgbClr val="FFFFFF"/>
              </a:highlight>
            </a:endParaRPr>
          </a:p>
          <a:p>
            <a:pPr marL="0" lvl="0" indent="0" algn="l" rtl="0">
              <a:lnSpc>
                <a:spcPct val="142857"/>
              </a:lnSpc>
              <a:spcBef>
                <a:spcPts val="0"/>
              </a:spcBef>
              <a:spcAft>
                <a:spcPts val="0"/>
              </a:spcAft>
              <a:buClr>
                <a:schemeClr val="dk1"/>
              </a:buClr>
              <a:buSzPts val="1100"/>
              <a:buFont typeface="Arial"/>
              <a:buNone/>
            </a:pPr>
            <a:r>
              <a:rPr lang="en" sz="1050">
                <a:solidFill>
                  <a:schemeClr val="dk1"/>
                </a:solidFill>
                <a:highlight>
                  <a:srgbClr val="FFFFFF"/>
                </a:highlight>
              </a:rPr>
              <a:t>Updated February 13, 2018</a:t>
            </a:r>
            <a:endParaRPr sz="1050">
              <a:solidFill>
                <a:schemeClr val="dk1"/>
              </a:solidFill>
              <a:highlight>
                <a:srgbClr val="FFFFFF"/>
              </a:highlight>
            </a:endParaRPr>
          </a:p>
          <a:p>
            <a:pPr marL="0" lvl="0" indent="0" algn="l" rtl="0">
              <a:spcBef>
                <a:spcPts val="0"/>
              </a:spcBef>
              <a:spcAft>
                <a:spcPts val="0"/>
              </a:spcAft>
              <a:buNone/>
            </a:pPr>
            <a:endParaRPr sz="1200">
              <a:solidFill>
                <a:srgbClr val="464646"/>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b7232ecc8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b7232ecc8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49413" y="1792900"/>
            <a:ext cx="8520600" cy="9732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A Day in the Life of a Child</a:t>
            </a:r>
            <a:endParaRPr/>
          </a:p>
        </p:txBody>
      </p:sp>
      <p:sp>
        <p:nvSpPr>
          <p:cNvPr id="55" name="Google Shape;55;p13"/>
          <p:cNvSpPr txBox="1">
            <a:spLocks noGrp="1"/>
          </p:cNvSpPr>
          <p:nvPr>
            <p:ph type="subTitle" idx="1"/>
          </p:nvPr>
        </p:nvSpPr>
        <p:spPr>
          <a:xfrm>
            <a:off x="311688" y="281857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Childhood &amp; Adolescence During WWI</a:t>
            </a:r>
            <a:endParaRPr/>
          </a:p>
        </p:txBody>
      </p:sp>
      <p:pic>
        <p:nvPicPr>
          <p:cNvPr id="56" name="Google Shape;56;p13"/>
          <p:cNvPicPr preferRelativeResize="0"/>
          <p:nvPr/>
        </p:nvPicPr>
        <p:blipFill rotWithShape="1">
          <a:blip r:embed="rId3">
            <a:alphaModFix/>
          </a:blip>
          <a:srcRect l="50" t="-2090" r="-50" b="2090"/>
          <a:stretch/>
        </p:blipFill>
        <p:spPr>
          <a:xfrm>
            <a:off x="75425" y="-25775"/>
            <a:ext cx="9068573" cy="921100"/>
          </a:xfrm>
          <a:prstGeom prst="rect">
            <a:avLst/>
          </a:prstGeom>
          <a:noFill/>
          <a:ln>
            <a:noFill/>
          </a:ln>
        </p:spPr>
      </p:pic>
      <p:pic>
        <p:nvPicPr>
          <p:cNvPr id="57" name="Google Shape;57;p13" descr="Graphical user interface&#10;&#10;Description automatically generated with low confidence"/>
          <p:cNvPicPr preferRelativeResize="0"/>
          <p:nvPr/>
        </p:nvPicPr>
        <p:blipFill rotWithShape="1">
          <a:blip r:embed="rId4">
            <a:alphaModFix/>
          </a:blip>
          <a:srcRect/>
          <a:stretch/>
        </p:blipFill>
        <p:spPr>
          <a:xfrm>
            <a:off x="3152896" y="3663675"/>
            <a:ext cx="2652224" cy="1342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School Day</a:t>
            </a:r>
            <a:endParaRPr/>
          </a:p>
        </p:txBody>
      </p:sp>
      <p:sp>
        <p:nvSpPr>
          <p:cNvPr id="135" name="Google Shape;135;p22"/>
          <p:cNvSpPr txBox="1">
            <a:spLocks noGrp="1"/>
          </p:cNvSpPr>
          <p:nvPr>
            <p:ph type="body" idx="1"/>
          </p:nvPr>
        </p:nvSpPr>
        <p:spPr>
          <a:xfrm>
            <a:off x="311700" y="1152475"/>
            <a:ext cx="49077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What subjects did students learn during their school day?</a:t>
            </a:r>
            <a:endParaRPr dirty="0"/>
          </a:p>
          <a:p>
            <a:pPr marL="285750" indent="-285750">
              <a:spcBef>
                <a:spcPts val="1200"/>
              </a:spcBef>
            </a:pPr>
            <a:r>
              <a:rPr lang="en" dirty="0"/>
              <a:t>traditional reading, writing, &amp; arithmetic</a:t>
            </a:r>
            <a:endParaRPr dirty="0"/>
          </a:p>
          <a:p>
            <a:pPr marL="285750" indent="-285750">
              <a:spcBef>
                <a:spcPts val="1200"/>
              </a:spcBef>
            </a:pPr>
            <a:r>
              <a:rPr lang="en" dirty="0"/>
              <a:t>gardening</a:t>
            </a:r>
            <a:endParaRPr dirty="0"/>
          </a:p>
          <a:p>
            <a:pPr marL="285750" indent="-285750">
              <a:spcBef>
                <a:spcPts val="1200"/>
              </a:spcBef>
            </a:pPr>
            <a:r>
              <a:rPr lang="en" dirty="0"/>
              <a:t>volunteer work</a:t>
            </a:r>
            <a:endParaRPr dirty="0"/>
          </a:p>
          <a:p>
            <a:pPr marL="0" lvl="0" indent="0" algn="l" rtl="0">
              <a:spcBef>
                <a:spcPts val="1200"/>
              </a:spcBef>
              <a:spcAft>
                <a:spcPts val="1200"/>
              </a:spcAft>
              <a:buNone/>
            </a:pPr>
            <a:r>
              <a:rPr lang="en" dirty="0"/>
              <a:t>Young students had reading material that reflected sentiments from the war.</a:t>
            </a:r>
            <a:endParaRPr dirty="0"/>
          </a:p>
        </p:txBody>
      </p:sp>
      <p:pic>
        <p:nvPicPr>
          <p:cNvPr id="136" name="Google Shape;136;p22"/>
          <p:cNvPicPr preferRelativeResize="0"/>
          <p:nvPr/>
        </p:nvPicPr>
        <p:blipFill rotWithShape="1">
          <a:blip r:embed="rId3">
            <a:alphaModFix/>
          </a:blip>
          <a:srcRect l="50" t="-2090" r="-50" b="2090"/>
          <a:stretch/>
        </p:blipFill>
        <p:spPr>
          <a:xfrm>
            <a:off x="57150" y="4343425"/>
            <a:ext cx="7443801" cy="733400"/>
          </a:xfrm>
          <a:prstGeom prst="rect">
            <a:avLst/>
          </a:prstGeom>
          <a:noFill/>
          <a:ln>
            <a:noFill/>
          </a:ln>
        </p:spPr>
      </p:pic>
      <p:pic>
        <p:nvPicPr>
          <p:cNvPr id="137" name="Google Shape;137;p22" descr="Graphical user interface&#10;&#10;Description automatically generated with low confidence"/>
          <p:cNvPicPr preferRelativeResize="0"/>
          <p:nvPr/>
        </p:nvPicPr>
        <p:blipFill rotWithShape="1">
          <a:blip r:embed="rId4">
            <a:alphaModFix/>
          </a:blip>
          <a:srcRect/>
          <a:stretch/>
        </p:blipFill>
        <p:spPr>
          <a:xfrm>
            <a:off x="7590672" y="4343425"/>
            <a:ext cx="1448558" cy="733400"/>
          </a:xfrm>
          <a:prstGeom prst="rect">
            <a:avLst/>
          </a:prstGeom>
          <a:noFill/>
          <a:ln>
            <a:noFill/>
          </a:ln>
        </p:spPr>
      </p:pic>
      <p:pic>
        <p:nvPicPr>
          <p:cNvPr id="138" name="Google Shape;138;p22"/>
          <p:cNvPicPr preferRelativeResize="0"/>
          <p:nvPr/>
        </p:nvPicPr>
        <p:blipFill>
          <a:blip r:embed="rId5">
            <a:alphaModFix/>
          </a:blip>
          <a:stretch>
            <a:fillRect/>
          </a:stretch>
        </p:blipFill>
        <p:spPr>
          <a:xfrm>
            <a:off x="5791450" y="315900"/>
            <a:ext cx="2915924" cy="3830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3"/>
          <p:cNvPicPr preferRelativeResize="0"/>
          <p:nvPr/>
        </p:nvPicPr>
        <p:blipFill rotWithShape="1">
          <a:blip r:embed="rId3">
            <a:alphaModFix/>
          </a:blip>
          <a:srcRect l="17883" r="17462"/>
          <a:stretch/>
        </p:blipFill>
        <p:spPr>
          <a:xfrm>
            <a:off x="1378900" y="198525"/>
            <a:ext cx="1999025" cy="3988199"/>
          </a:xfrm>
          <a:prstGeom prst="rect">
            <a:avLst/>
          </a:prstGeom>
          <a:noFill/>
          <a:ln>
            <a:noFill/>
          </a:ln>
        </p:spPr>
      </p:pic>
      <p:pic>
        <p:nvPicPr>
          <p:cNvPr id="144" name="Google Shape;144;p23"/>
          <p:cNvPicPr preferRelativeResize="0"/>
          <p:nvPr/>
        </p:nvPicPr>
        <p:blipFill rotWithShape="1">
          <a:blip r:embed="rId4">
            <a:alphaModFix/>
          </a:blip>
          <a:srcRect l="3994" r="1576"/>
          <a:stretch/>
        </p:blipFill>
        <p:spPr>
          <a:xfrm>
            <a:off x="4501475" y="349250"/>
            <a:ext cx="3895925" cy="3686750"/>
          </a:xfrm>
          <a:prstGeom prst="rect">
            <a:avLst/>
          </a:prstGeom>
          <a:noFill/>
          <a:ln>
            <a:noFill/>
          </a:ln>
        </p:spPr>
      </p:pic>
      <p:pic>
        <p:nvPicPr>
          <p:cNvPr id="145" name="Google Shape;145;p23"/>
          <p:cNvPicPr preferRelativeResize="0"/>
          <p:nvPr/>
        </p:nvPicPr>
        <p:blipFill rotWithShape="1">
          <a:blip r:embed="rId5">
            <a:alphaModFix/>
          </a:blip>
          <a:srcRect l="50" t="-2090" r="-50" b="2090"/>
          <a:stretch/>
        </p:blipFill>
        <p:spPr>
          <a:xfrm>
            <a:off x="57150" y="4343425"/>
            <a:ext cx="7443801" cy="733400"/>
          </a:xfrm>
          <a:prstGeom prst="rect">
            <a:avLst/>
          </a:prstGeom>
          <a:noFill/>
          <a:ln>
            <a:noFill/>
          </a:ln>
        </p:spPr>
      </p:pic>
      <p:pic>
        <p:nvPicPr>
          <p:cNvPr id="146" name="Google Shape;146;p23" descr="Graphical user interface&#10;&#10;Description automatically generated with low confidence"/>
          <p:cNvPicPr preferRelativeResize="0"/>
          <p:nvPr/>
        </p:nvPicPr>
        <p:blipFill rotWithShape="1">
          <a:blip r:embed="rId6">
            <a:alphaModFix/>
          </a:blip>
          <a:srcRect/>
          <a:stretch/>
        </p:blipFill>
        <p:spPr>
          <a:xfrm>
            <a:off x="7590672" y="4343425"/>
            <a:ext cx="1448558" cy="733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311700" y="4856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Lunch</a:t>
            </a:r>
            <a:endParaRPr/>
          </a:p>
        </p:txBody>
      </p:sp>
      <p:sp>
        <p:nvSpPr>
          <p:cNvPr id="152" name="Google Shape;152;p24"/>
          <p:cNvSpPr txBox="1">
            <a:spLocks noGrp="1"/>
          </p:cNvSpPr>
          <p:nvPr>
            <p:ph type="body" idx="1"/>
          </p:nvPr>
        </p:nvSpPr>
        <p:spPr>
          <a:xfrm>
            <a:off x="311700" y="1264300"/>
            <a:ext cx="4869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t>Many children brought their own lunch to school, but some schools did serve lunch.  These are some recipes from one school that cooked a meal each day.</a:t>
            </a:r>
            <a:endParaRPr dirty="0"/>
          </a:p>
        </p:txBody>
      </p:sp>
      <p:pic>
        <p:nvPicPr>
          <p:cNvPr id="153" name="Google Shape;153;p24"/>
          <p:cNvPicPr preferRelativeResize="0"/>
          <p:nvPr/>
        </p:nvPicPr>
        <p:blipFill rotWithShape="1">
          <a:blip r:embed="rId3">
            <a:alphaModFix/>
          </a:blip>
          <a:srcRect l="3787" r="-173"/>
          <a:stretch/>
        </p:blipFill>
        <p:spPr>
          <a:xfrm>
            <a:off x="5331375" y="73100"/>
            <a:ext cx="3552825" cy="1895475"/>
          </a:xfrm>
          <a:prstGeom prst="rect">
            <a:avLst/>
          </a:prstGeom>
          <a:noFill/>
          <a:ln>
            <a:noFill/>
          </a:ln>
        </p:spPr>
      </p:pic>
      <p:pic>
        <p:nvPicPr>
          <p:cNvPr id="154" name="Google Shape;154;p24"/>
          <p:cNvPicPr preferRelativeResize="0"/>
          <p:nvPr/>
        </p:nvPicPr>
        <p:blipFill>
          <a:blip r:embed="rId4">
            <a:alphaModFix/>
          </a:blip>
          <a:stretch>
            <a:fillRect/>
          </a:stretch>
        </p:blipFill>
        <p:spPr>
          <a:xfrm>
            <a:off x="5331363" y="2081238"/>
            <a:ext cx="3552825" cy="2124075"/>
          </a:xfrm>
          <a:prstGeom prst="rect">
            <a:avLst/>
          </a:prstGeom>
          <a:noFill/>
          <a:ln>
            <a:noFill/>
          </a:ln>
        </p:spPr>
      </p:pic>
      <p:pic>
        <p:nvPicPr>
          <p:cNvPr id="155" name="Google Shape;155;p24"/>
          <p:cNvPicPr preferRelativeResize="0"/>
          <p:nvPr/>
        </p:nvPicPr>
        <p:blipFill>
          <a:blip r:embed="rId5">
            <a:alphaModFix/>
          </a:blip>
          <a:stretch>
            <a:fillRect/>
          </a:stretch>
        </p:blipFill>
        <p:spPr>
          <a:xfrm>
            <a:off x="311697" y="2891363"/>
            <a:ext cx="2781566" cy="1178075"/>
          </a:xfrm>
          <a:prstGeom prst="rect">
            <a:avLst/>
          </a:prstGeom>
          <a:noFill/>
          <a:ln>
            <a:noFill/>
          </a:ln>
        </p:spPr>
      </p:pic>
      <p:pic>
        <p:nvPicPr>
          <p:cNvPr id="156" name="Google Shape;156;p24"/>
          <p:cNvPicPr preferRelativeResize="0"/>
          <p:nvPr/>
        </p:nvPicPr>
        <p:blipFill>
          <a:blip r:embed="rId6">
            <a:alphaModFix/>
          </a:blip>
          <a:stretch>
            <a:fillRect/>
          </a:stretch>
        </p:blipFill>
        <p:spPr>
          <a:xfrm>
            <a:off x="3467476" y="2755503"/>
            <a:ext cx="1489700" cy="1449825"/>
          </a:xfrm>
          <a:prstGeom prst="rect">
            <a:avLst/>
          </a:prstGeom>
          <a:noFill/>
          <a:ln>
            <a:noFill/>
          </a:ln>
        </p:spPr>
      </p:pic>
      <p:pic>
        <p:nvPicPr>
          <p:cNvPr id="157" name="Google Shape;157;p24"/>
          <p:cNvPicPr preferRelativeResize="0"/>
          <p:nvPr/>
        </p:nvPicPr>
        <p:blipFill rotWithShape="1">
          <a:blip r:embed="rId7">
            <a:alphaModFix/>
          </a:blip>
          <a:srcRect l="50" t="-2090" r="-50" b="2090"/>
          <a:stretch/>
        </p:blipFill>
        <p:spPr>
          <a:xfrm>
            <a:off x="57150" y="4343425"/>
            <a:ext cx="7443801" cy="733400"/>
          </a:xfrm>
          <a:prstGeom prst="rect">
            <a:avLst/>
          </a:prstGeom>
          <a:noFill/>
          <a:ln>
            <a:noFill/>
          </a:ln>
        </p:spPr>
      </p:pic>
      <p:pic>
        <p:nvPicPr>
          <p:cNvPr id="158" name="Google Shape;158;p24" descr="Graphical user interface&#10;&#10;Description automatically generated with low confidence"/>
          <p:cNvPicPr preferRelativeResize="0"/>
          <p:nvPr/>
        </p:nvPicPr>
        <p:blipFill rotWithShape="1">
          <a:blip r:embed="rId8">
            <a:alphaModFix/>
          </a:blip>
          <a:srcRect/>
          <a:stretch/>
        </p:blipFill>
        <p:spPr>
          <a:xfrm>
            <a:off x="7590672" y="4343425"/>
            <a:ext cx="1448558" cy="733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After School Activities</a:t>
            </a:r>
            <a:endParaRPr/>
          </a:p>
        </p:txBody>
      </p:sp>
      <p:sp>
        <p:nvSpPr>
          <p:cNvPr id="164" name="Google Shape;164;p25"/>
          <p:cNvSpPr txBox="1">
            <a:spLocks noGrp="1"/>
          </p:cNvSpPr>
          <p:nvPr>
            <p:ph type="body" idx="1"/>
          </p:nvPr>
        </p:nvSpPr>
        <p:spPr>
          <a:xfrm>
            <a:off x="6034663" y="3587675"/>
            <a:ext cx="2007600" cy="1183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Examples of toys</a:t>
            </a:r>
            <a:endParaRPr/>
          </a:p>
        </p:txBody>
      </p:sp>
      <p:pic>
        <p:nvPicPr>
          <p:cNvPr id="165" name="Google Shape;165;p25"/>
          <p:cNvPicPr preferRelativeResize="0"/>
          <p:nvPr/>
        </p:nvPicPr>
        <p:blipFill>
          <a:blip r:embed="rId3">
            <a:alphaModFix/>
          </a:blip>
          <a:stretch>
            <a:fillRect/>
          </a:stretch>
        </p:blipFill>
        <p:spPr>
          <a:xfrm>
            <a:off x="5083145" y="488825"/>
            <a:ext cx="3910624" cy="2810774"/>
          </a:xfrm>
          <a:prstGeom prst="rect">
            <a:avLst/>
          </a:prstGeom>
          <a:noFill/>
          <a:ln>
            <a:noFill/>
          </a:ln>
        </p:spPr>
      </p:pic>
      <p:pic>
        <p:nvPicPr>
          <p:cNvPr id="166" name="Google Shape;166;p25"/>
          <p:cNvPicPr preferRelativeResize="0"/>
          <p:nvPr/>
        </p:nvPicPr>
        <p:blipFill>
          <a:blip r:embed="rId4">
            <a:alphaModFix/>
          </a:blip>
          <a:stretch>
            <a:fillRect/>
          </a:stretch>
        </p:blipFill>
        <p:spPr>
          <a:xfrm>
            <a:off x="517050" y="950499"/>
            <a:ext cx="2130650" cy="3409053"/>
          </a:xfrm>
          <a:prstGeom prst="rect">
            <a:avLst/>
          </a:prstGeom>
          <a:noFill/>
          <a:ln>
            <a:noFill/>
          </a:ln>
        </p:spPr>
      </p:pic>
      <p:pic>
        <p:nvPicPr>
          <p:cNvPr id="167" name="Google Shape;167;p25"/>
          <p:cNvPicPr preferRelativeResize="0"/>
          <p:nvPr/>
        </p:nvPicPr>
        <p:blipFill>
          <a:blip r:embed="rId5">
            <a:alphaModFix/>
          </a:blip>
          <a:stretch>
            <a:fillRect/>
          </a:stretch>
        </p:blipFill>
        <p:spPr>
          <a:xfrm>
            <a:off x="2800100" y="1072538"/>
            <a:ext cx="2130645" cy="3216068"/>
          </a:xfrm>
          <a:prstGeom prst="rect">
            <a:avLst/>
          </a:prstGeom>
          <a:noFill/>
          <a:ln>
            <a:noFill/>
          </a:ln>
        </p:spPr>
      </p:pic>
      <p:pic>
        <p:nvPicPr>
          <p:cNvPr id="168" name="Google Shape;168;p25"/>
          <p:cNvPicPr preferRelativeResize="0"/>
          <p:nvPr/>
        </p:nvPicPr>
        <p:blipFill rotWithShape="1">
          <a:blip r:embed="rId6">
            <a:alphaModFix/>
          </a:blip>
          <a:srcRect l="50" t="-2090" r="-50" b="2090"/>
          <a:stretch/>
        </p:blipFill>
        <p:spPr>
          <a:xfrm>
            <a:off x="57150" y="4343425"/>
            <a:ext cx="7443801" cy="733400"/>
          </a:xfrm>
          <a:prstGeom prst="rect">
            <a:avLst/>
          </a:prstGeom>
          <a:noFill/>
          <a:ln>
            <a:noFill/>
          </a:ln>
        </p:spPr>
      </p:pic>
      <p:pic>
        <p:nvPicPr>
          <p:cNvPr id="169" name="Google Shape;169;p25" descr="Graphical user interface&#10;&#10;Description automatically generated with low confidence"/>
          <p:cNvPicPr preferRelativeResize="0"/>
          <p:nvPr/>
        </p:nvPicPr>
        <p:blipFill rotWithShape="1">
          <a:blip r:embed="rId7">
            <a:alphaModFix/>
          </a:blip>
          <a:srcRect/>
          <a:stretch/>
        </p:blipFill>
        <p:spPr>
          <a:xfrm>
            <a:off x="7590672" y="4343425"/>
            <a:ext cx="1448558" cy="733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Organizations &amp; Groups</a:t>
            </a:r>
            <a:endParaRPr/>
          </a:p>
        </p:txBody>
      </p:sp>
      <p:sp>
        <p:nvSpPr>
          <p:cNvPr id="175" name="Google Shape;175;p26"/>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Boys and girls all over the country joined groups such as Boy Scouts &amp; Girl Scouts, the Red Cross, and the Y.W.C.A.  They did volunteer work involving making items for soldiers, finding resources the military needed, and conserving food and other rationed goods.</a:t>
            </a:r>
            <a:endParaRPr/>
          </a:p>
        </p:txBody>
      </p:sp>
      <p:pic>
        <p:nvPicPr>
          <p:cNvPr id="176" name="Google Shape;176;p26"/>
          <p:cNvPicPr preferRelativeResize="0"/>
          <p:nvPr/>
        </p:nvPicPr>
        <p:blipFill>
          <a:blip r:embed="rId3">
            <a:alphaModFix/>
          </a:blip>
          <a:stretch>
            <a:fillRect/>
          </a:stretch>
        </p:blipFill>
        <p:spPr>
          <a:xfrm>
            <a:off x="6949300" y="2186325"/>
            <a:ext cx="1600515" cy="2102449"/>
          </a:xfrm>
          <a:prstGeom prst="rect">
            <a:avLst/>
          </a:prstGeom>
          <a:noFill/>
          <a:ln>
            <a:noFill/>
          </a:ln>
        </p:spPr>
      </p:pic>
      <p:pic>
        <p:nvPicPr>
          <p:cNvPr id="177" name="Google Shape;177;p26"/>
          <p:cNvPicPr preferRelativeResize="0"/>
          <p:nvPr/>
        </p:nvPicPr>
        <p:blipFill>
          <a:blip r:embed="rId4">
            <a:alphaModFix/>
          </a:blip>
          <a:stretch>
            <a:fillRect/>
          </a:stretch>
        </p:blipFill>
        <p:spPr>
          <a:xfrm>
            <a:off x="5440470" y="53375"/>
            <a:ext cx="3104780" cy="2055350"/>
          </a:xfrm>
          <a:prstGeom prst="rect">
            <a:avLst/>
          </a:prstGeom>
          <a:noFill/>
          <a:ln>
            <a:noFill/>
          </a:ln>
        </p:spPr>
      </p:pic>
      <p:pic>
        <p:nvPicPr>
          <p:cNvPr id="178" name="Google Shape;178;p26"/>
          <p:cNvPicPr preferRelativeResize="0"/>
          <p:nvPr/>
        </p:nvPicPr>
        <p:blipFill>
          <a:blip r:embed="rId5">
            <a:alphaModFix/>
          </a:blip>
          <a:stretch>
            <a:fillRect/>
          </a:stretch>
        </p:blipFill>
        <p:spPr>
          <a:xfrm>
            <a:off x="5371650" y="2208125"/>
            <a:ext cx="1513778" cy="2102450"/>
          </a:xfrm>
          <a:prstGeom prst="rect">
            <a:avLst/>
          </a:prstGeom>
          <a:noFill/>
          <a:ln>
            <a:noFill/>
          </a:ln>
        </p:spPr>
      </p:pic>
      <p:pic>
        <p:nvPicPr>
          <p:cNvPr id="179" name="Google Shape;179;p26"/>
          <p:cNvPicPr preferRelativeResize="0"/>
          <p:nvPr/>
        </p:nvPicPr>
        <p:blipFill rotWithShape="1">
          <a:blip r:embed="rId6">
            <a:alphaModFix/>
          </a:blip>
          <a:srcRect l="50" t="-2090" r="-50" b="2090"/>
          <a:stretch/>
        </p:blipFill>
        <p:spPr>
          <a:xfrm>
            <a:off x="57150" y="4343425"/>
            <a:ext cx="7443801" cy="733400"/>
          </a:xfrm>
          <a:prstGeom prst="rect">
            <a:avLst/>
          </a:prstGeom>
          <a:noFill/>
          <a:ln>
            <a:noFill/>
          </a:ln>
        </p:spPr>
      </p:pic>
      <p:pic>
        <p:nvPicPr>
          <p:cNvPr id="180" name="Google Shape;180;p26" descr="Graphical user interface&#10;&#10;Description automatically generated with low confidence"/>
          <p:cNvPicPr preferRelativeResize="0"/>
          <p:nvPr/>
        </p:nvPicPr>
        <p:blipFill rotWithShape="1">
          <a:blip r:embed="rId7">
            <a:alphaModFix/>
          </a:blip>
          <a:srcRect/>
          <a:stretch/>
        </p:blipFill>
        <p:spPr>
          <a:xfrm>
            <a:off x="7590672" y="4343425"/>
            <a:ext cx="1448558" cy="733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Communication</a:t>
            </a:r>
            <a:endParaRPr/>
          </a:p>
        </p:txBody>
      </p:sp>
      <p:sp>
        <p:nvSpPr>
          <p:cNvPr id="186" name="Google Shape;186;p27"/>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200">
                <a:solidFill>
                  <a:srgbClr val="464646"/>
                </a:solidFill>
                <a:highlight>
                  <a:srgbClr val="FFFFFF"/>
                </a:highlight>
              </a:rPr>
              <a:t>My Dearest Daddy Wish you were home to-night I guess you are studying now. Did you get my card? I like to go to school I am getting along fine I like Miss Butler. Mr. Pryor gave Charlie a nice watermellon to-night it was all he could carry home he is sure good to us boys. We boys take turn about sleeping with Mama this is Charlies night. Mr. and Mrs. Leux are so good to Mama he is sending your suitcase you should write them a line sometime Millers are always asking about you send best regards to you. We have a fine car in our garage sure a beauty. I must go to bed now a good night kiss and a big hug your little boy Albert Cook X </a:t>
            </a:r>
            <a:endParaRPr/>
          </a:p>
        </p:txBody>
      </p:sp>
      <p:pic>
        <p:nvPicPr>
          <p:cNvPr id="187" name="Google Shape;187;p27"/>
          <p:cNvPicPr preferRelativeResize="0"/>
          <p:nvPr/>
        </p:nvPicPr>
        <p:blipFill>
          <a:blip r:embed="rId3">
            <a:alphaModFix/>
          </a:blip>
          <a:stretch>
            <a:fillRect/>
          </a:stretch>
        </p:blipFill>
        <p:spPr>
          <a:xfrm>
            <a:off x="4724400" y="1170125"/>
            <a:ext cx="4267200" cy="2876093"/>
          </a:xfrm>
          <a:prstGeom prst="rect">
            <a:avLst/>
          </a:prstGeom>
          <a:noFill/>
          <a:ln>
            <a:noFill/>
          </a:ln>
        </p:spPr>
      </p:pic>
      <p:pic>
        <p:nvPicPr>
          <p:cNvPr id="188" name="Google Shape;188;p27"/>
          <p:cNvPicPr preferRelativeResize="0"/>
          <p:nvPr/>
        </p:nvPicPr>
        <p:blipFill rotWithShape="1">
          <a:blip r:embed="rId4">
            <a:alphaModFix/>
          </a:blip>
          <a:srcRect l="50" t="-2090" r="-50" b="2090"/>
          <a:stretch/>
        </p:blipFill>
        <p:spPr>
          <a:xfrm>
            <a:off x="57150" y="4343425"/>
            <a:ext cx="7443801" cy="733400"/>
          </a:xfrm>
          <a:prstGeom prst="rect">
            <a:avLst/>
          </a:prstGeom>
          <a:noFill/>
          <a:ln>
            <a:noFill/>
          </a:ln>
        </p:spPr>
      </p:pic>
      <p:pic>
        <p:nvPicPr>
          <p:cNvPr id="189" name="Google Shape;189;p27" descr="Graphical user interface&#10;&#10;Description automatically generated with low confidence"/>
          <p:cNvPicPr preferRelativeResize="0"/>
          <p:nvPr/>
        </p:nvPicPr>
        <p:blipFill rotWithShape="1">
          <a:blip r:embed="rId5">
            <a:alphaModFix/>
          </a:blip>
          <a:srcRect/>
          <a:stretch/>
        </p:blipFill>
        <p:spPr>
          <a:xfrm>
            <a:off x="7590672" y="4343425"/>
            <a:ext cx="1448558" cy="733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Building Your Time Capsule</a:t>
            </a:r>
            <a:endParaRPr/>
          </a:p>
        </p:txBody>
      </p:sp>
      <p:sp>
        <p:nvSpPr>
          <p:cNvPr id="195" name="Google Shape;195;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Choose 8-10 items that can serve as an artifact in a time capsule reflective of a child’s life during World War I.  Each artifact that you choose should have its own page in a set of slides and should include an image of the artifact and a well-written explanation of what the artifact shows about the daily life and routine of a typical child during the war.  Be sure to document the object id for each item and/or where you found this item and information about it.</a:t>
            </a:r>
            <a:endParaRPr/>
          </a:p>
        </p:txBody>
      </p:sp>
      <p:pic>
        <p:nvPicPr>
          <p:cNvPr id="196" name="Google Shape;196;p28"/>
          <p:cNvPicPr preferRelativeResize="0"/>
          <p:nvPr/>
        </p:nvPicPr>
        <p:blipFill rotWithShape="1">
          <a:blip r:embed="rId3">
            <a:alphaModFix/>
          </a:blip>
          <a:srcRect l="50" t="-2090" r="-50" b="2090"/>
          <a:stretch/>
        </p:blipFill>
        <p:spPr>
          <a:xfrm>
            <a:off x="57150" y="4343425"/>
            <a:ext cx="7443801" cy="733400"/>
          </a:xfrm>
          <a:prstGeom prst="rect">
            <a:avLst/>
          </a:prstGeom>
          <a:noFill/>
          <a:ln>
            <a:noFill/>
          </a:ln>
        </p:spPr>
      </p:pic>
      <p:pic>
        <p:nvPicPr>
          <p:cNvPr id="197" name="Google Shape;197;p28" descr="Graphical user interface&#10;&#10;Description automatically generated with low confidence"/>
          <p:cNvPicPr preferRelativeResize="0"/>
          <p:nvPr/>
        </p:nvPicPr>
        <p:blipFill rotWithShape="1">
          <a:blip r:embed="rId4">
            <a:alphaModFix/>
          </a:blip>
          <a:srcRect/>
          <a:stretch/>
        </p:blipFill>
        <p:spPr>
          <a:xfrm>
            <a:off x="7590672" y="4343425"/>
            <a:ext cx="1448558" cy="733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nvGraphicFramePr>
        <p:xfrm>
          <a:off x="211450" y="1017838"/>
          <a:ext cx="8721100" cy="3107835"/>
        </p:xfrm>
        <a:graphic>
          <a:graphicData uri="http://schemas.openxmlformats.org/drawingml/2006/table">
            <a:tbl>
              <a:tblPr>
                <a:noFill/>
                <a:tableStyleId>{12A7FE28-0BC3-4013-A4AE-285AB95767B0}</a:tableStyleId>
              </a:tblPr>
              <a:tblGrid>
                <a:gridCol w="1618775">
                  <a:extLst>
                    <a:ext uri="{9D8B030D-6E8A-4147-A177-3AD203B41FA5}">
                      <a16:colId xmlns:a16="http://schemas.microsoft.com/office/drawing/2014/main" val="20000"/>
                    </a:ext>
                  </a:extLst>
                </a:gridCol>
                <a:gridCol w="1618800">
                  <a:extLst>
                    <a:ext uri="{9D8B030D-6E8A-4147-A177-3AD203B41FA5}">
                      <a16:colId xmlns:a16="http://schemas.microsoft.com/office/drawing/2014/main" val="20001"/>
                    </a:ext>
                  </a:extLst>
                </a:gridCol>
                <a:gridCol w="1691950">
                  <a:extLst>
                    <a:ext uri="{9D8B030D-6E8A-4147-A177-3AD203B41FA5}">
                      <a16:colId xmlns:a16="http://schemas.microsoft.com/office/drawing/2014/main" val="20002"/>
                    </a:ext>
                  </a:extLst>
                </a:gridCol>
                <a:gridCol w="1765125">
                  <a:extLst>
                    <a:ext uri="{9D8B030D-6E8A-4147-A177-3AD203B41FA5}">
                      <a16:colId xmlns:a16="http://schemas.microsoft.com/office/drawing/2014/main" val="20003"/>
                    </a:ext>
                  </a:extLst>
                </a:gridCol>
                <a:gridCol w="2026450">
                  <a:extLst>
                    <a:ext uri="{9D8B030D-6E8A-4147-A177-3AD203B41FA5}">
                      <a16:colId xmlns:a16="http://schemas.microsoft.com/office/drawing/2014/main" val="20004"/>
                    </a:ext>
                  </a:extLst>
                </a:gridCol>
              </a:tblGrid>
              <a:tr h="360175">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 sz="1000"/>
                        <a:t>4 - Exemplary</a:t>
                      </a:r>
                      <a:endParaRPr sz="1000"/>
                    </a:p>
                  </a:txBody>
                  <a:tcPr marL="91425" marR="91425" marT="91425" marB="91425"/>
                </a:tc>
                <a:tc>
                  <a:txBody>
                    <a:bodyPr/>
                    <a:lstStyle/>
                    <a:p>
                      <a:pPr marL="0" lvl="0" indent="0" algn="ctr" rtl="0">
                        <a:spcBef>
                          <a:spcPts val="0"/>
                        </a:spcBef>
                        <a:spcAft>
                          <a:spcPts val="0"/>
                        </a:spcAft>
                        <a:buNone/>
                      </a:pPr>
                      <a:r>
                        <a:rPr lang="en" sz="1000"/>
                        <a:t>3 - Proficient</a:t>
                      </a:r>
                      <a:endParaRPr sz="1000"/>
                    </a:p>
                  </a:txBody>
                  <a:tcPr marL="91425" marR="91425" marT="91425" marB="91425"/>
                </a:tc>
                <a:tc>
                  <a:txBody>
                    <a:bodyPr/>
                    <a:lstStyle/>
                    <a:p>
                      <a:pPr marL="0" lvl="0" indent="0" algn="ctr" rtl="0">
                        <a:spcBef>
                          <a:spcPts val="0"/>
                        </a:spcBef>
                        <a:spcAft>
                          <a:spcPts val="0"/>
                        </a:spcAft>
                        <a:buNone/>
                      </a:pPr>
                      <a:r>
                        <a:rPr lang="en" sz="1000"/>
                        <a:t>2 - Developing</a:t>
                      </a:r>
                      <a:endParaRPr sz="1000"/>
                    </a:p>
                  </a:txBody>
                  <a:tcPr marL="91425" marR="91425" marT="91425" marB="91425"/>
                </a:tc>
                <a:tc>
                  <a:txBody>
                    <a:bodyPr/>
                    <a:lstStyle/>
                    <a:p>
                      <a:pPr marL="0" lvl="0" indent="0" algn="ctr" rtl="0">
                        <a:spcBef>
                          <a:spcPts val="0"/>
                        </a:spcBef>
                        <a:spcAft>
                          <a:spcPts val="0"/>
                        </a:spcAft>
                        <a:buNone/>
                      </a:pPr>
                      <a:r>
                        <a:rPr lang="en" sz="1000"/>
                        <a:t>1 - Under-developed</a:t>
                      </a:r>
                      <a:endParaRPr sz="1000"/>
                    </a:p>
                  </a:txBody>
                  <a:tcPr marL="91425" marR="91425" marT="91425" marB="91425"/>
                </a:tc>
                <a:extLst>
                  <a:ext uri="{0D108BD9-81ED-4DB2-BD59-A6C34878D82A}">
                    <a16:rowId xmlns:a16="http://schemas.microsoft.com/office/drawing/2014/main" val="10000"/>
                  </a:ext>
                </a:extLst>
              </a:tr>
              <a:tr h="789650">
                <a:tc>
                  <a:txBody>
                    <a:bodyPr/>
                    <a:lstStyle/>
                    <a:p>
                      <a:pPr marL="0" lvl="0" indent="0" algn="l" rtl="0">
                        <a:spcBef>
                          <a:spcPts val="0"/>
                        </a:spcBef>
                        <a:spcAft>
                          <a:spcPts val="0"/>
                        </a:spcAft>
                        <a:buNone/>
                      </a:pPr>
                      <a:r>
                        <a:rPr lang="en" sz="900"/>
                        <a:t>Artifacts</a:t>
                      </a:r>
                      <a:endParaRPr sz="900"/>
                    </a:p>
                  </a:txBody>
                  <a:tcPr marL="91425" marR="91425" marT="91425" marB="91425"/>
                </a:tc>
                <a:tc>
                  <a:txBody>
                    <a:bodyPr/>
                    <a:lstStyle/>
                    <a:p>
                      <a:pPr marL="0" lvl="0" indent="0" algn="l" rtl="0">
                        <a:spcBef>
                          <a:spcPts val="0"/>
                        </a:spcBef>
                        <a:spcAft>
                          <a:spcPts val="0"/>
                        </a:spcAft>
                        <a:buNone/>
                      </a:pPr>
                      <a:r>
                        <a:rPr lang="en" sz="900">
                          <a:solidFill>
                            <a:schemeClr val="dk1"/>
                          </a:solidFill>
                          <a:highlight>
                            <a:srgbClr val="FFFFFF"/>
                          </a:highlight>
                        </a:rPr>
                        <a:t>Time capsule includes more than the required 8-10 artifacts. Contents reflect an accurate picture of a child’s life during WWI. </a:t>
                      </a:r>
                      <a:endParaRPr sz="900">
                        <a:solidFill>
                          <a:schemeClr val="dk1"/>
                        </a:solidFill>
                        <a:highlight>
                          <a:srgbClr val="FFFFFF"/>
                        </a:highlight>
                      </a:endParaRPr>
                    </a:p>
                  </a:txBody>
                  <a:tcPr marL="91425" marR="91425" marT="91425" marB="91425"/>
                </a:tc>
                <a:tc>
                  <a:txBody>
                    <a:bodyPr/>
                    <a:lstStyle/>
                    <a:p>
                      <a:pPr marL="0" lvl="0" indent="0" algn="l" rtl="0">
                        <a:spcBef>
                          <a:spcPts val="0"/>
                        </a:spcBef>
                        <a:spcAft>
                          <a:spcPts val="0"/>
                        </a:spcAft>
                        <a:buNone/>
                      </a:pPr>
                      <a:r>
                        <a:rPr lang="en" sz="900">
                          <a:solidFill>
                            <a:schemeClr val="dk1"/>
                          </a:solidFill>
                          <a:highlight>
                            <a:srgbClr val="FFFFFF"/>
                          </a:highlight>
                        </a:rPr>
                        <a:t>Time capsule includes the required 8-10 artifacts..  </a:t>
                      </a:r>
                      <a:r>
                        <a:rPr lang="en" sz="900">
                          <a:solidFill>
                            <a:schemeClr val="dk1"/>
                          </a:solidFill>
                          <a:highlight>
                            <a:schemeClr val="lt1"/>
                          </a:highlight>
                        </a:rPr>
                        <a:t>Contents reflect an accurate picture of a child’s life during WWI. </a:t>
                      </a:r>
                      <a:endParaRPr sz="900">
                        <a:solidFill>
                          <a:schemeClr val="dk1"/>
                        </a:solidFill>
                        <a:highlight>
                          <a:srgbClr val="FFFFFF"/>
                        </a:highlight>
                      </a:endParaRPr>
                    </a:p>
                  </a:txBody>
                  <a:tcPr marL="91425" marR="91425" marT="91425" marB="91425"/>
                </a:tc>
                <a:tc>
                  <a:txBody>
                    <a:bodyPr/>
                    <a:lstStyle/>
                    <a:p>
                      <a:pPr marL="0" lvl="0" indent="0" algn="l" rtl="0">
                        <a:spcBef>
                          <a:spcPts val="0"/>
                        </a:spcBef>
                        <a:spcAft>
                          <a:spcPts val="0"/>
                        </a:spcAft>
                        <a:buNone/>
                      </a:pPr>
                      <a:r>
                        <a:rPr lang="en" sz="900">
                          <a:solidFill>
                            <a:schemeClr val="dk1"/>
                          </a:solidFill>
                          <a:highlight>
                            <a:srgbClr val="FFFFFF"/>
                          </a:highlight>
                        </a:rPr>
                        <a:t>Time capsule includes fewer than 8 artifacts.  Contents somewhat reflect an accurate picture of a child’s life during WWI.</a:t>
                      </a:r>
                      <a:endParaRPr sz="900"/>
                    </a:p>
                  </a:txBody>
                  <a:tcPr marL="91425" marR="91425" marT="91425" marB="91425"/>
                </a:tc>
                <a:tc>
                  <a:txBody>
                    <a:bodyPr/>
                    <a:lstStyle/>
                    <a:p>
                      <a:pPr marL="0" lvl="0" indent="0" algn="l" rtl="0">
                        <a:spcBef>
                          <a:spcPts val="0"/>
                        </a:spcBef>
                        <a:spcAft>
                          <a:spcPts val="0"/>
                        </a:spcAft>
                        <a:buNone/>
                      </a:pPr>
                      <a:r>
                        <a:rPr lang="en" sz="900">
                          <a:solidFill>
                            <a:schemeClr val="dk1"/>
                          </a:solidFill>
                          <a:highlight>
                            <a:srgbClr val="FFFFFF"/>
                          </a:highlight>
                        </a:rPr>
                        <a:t>Time capsule lacks in artifacts and therefore doesn’t demonstrate an accurate picture of a child’s life during WWI.</a:t>
                      </a:r>
                      <a:endParaRPr sz="900">
                        <a:solidFill>
                          <a:schemeClr val="dk1"/>
                        </a:solidFill>
                        <a:highlight>
                          <a:srgbClr val="FFFFFF"/>
                        </a:highlight>
                      </a:endParaRPr>
                    </a:p>
                    <a:p>
                      <a:pPr marL="0" lvl="0" indent="0" algn="l" rtl="0">
                        <a:spcBef>
                          <a:spcPts val="0"/>
                        </a:spcBef>
                        <a:spcAft>
                          <a:spcPts val="0"/>
                        </a:spcAft>
                        <a:buNone/>
                      </a:pPr>
                      <a:endParaRPr sz="900">
                        <a:solidFill>
                          <a:schemeClr val="dk1"/>
                        </a:solidFill>
                        <a:highlight>
                          <a:srgbClr val="FFFFFF"/>
                        </a:highlight>
                      </a:endParaRPr>
                    </a:p>
                  </a:txBody>
                  <a:tcPr marL="91425" marR="91425" marT="91425" marB="91425"/>
                </a:tc>
                <a:extLst>
                  <a:ext uri="{0D108BD9-81ED-4DB2-BD59-A6C34878D82A}">
                    <a16:rowId xmlns:a16="http://schemas.microsoft.com/office/drawing/2014/main" val="10001"/>
                  </a:ext>
                </a:extLst>
              </a:tr>
              <a:tr h="762450">
                <a:tc>
                  <a:txBody>
                    <a:bodyPr/>
                    <a:lstStyle/>
                    <a:p>
                      <a:pPr marL="0" lvl="0" indent="0" algn="l" rtl="0">
                        <a:spcBef>
                          <a:spcPts val="0"/>
                        </a:spcBef>
                        <a:spcAft>
                          <a:spcPts val="0"/>
                        </a:spcAft>
                        <a:buNone/>
                      </a:pPr>
                      <a:r>
                        <a:rPr lang="en" sz="900"/>
                        <a:t>Explanation of Artifacts</a:t>
                      </a:r>
                      <a:endParaRPr sz="900"/>
                    </a:p>
                  </a:txBody>
                  <a:tcPr marL="91425" marR="91425" marT="91425" marB="91425"/>
                </a:tc>
                <a:tc>
                  <a:txBody>
                    <a:bodyPr/>
                    <a:lstStyle/>
                    <a:p>
                      <a:pPr marL="0" lvl="0" indent="0" algn="l" rtl="0">
                        <a:spcBef>
                          <a:spcPts val="0"/>
                        </a:spcBef>
                        <a:spcAft>
                          <a:spcPts val="0"/>
                        </a:spcAft>
                        <a:buNone/>
                      </a:pPr>
                      <a:r>
                        <a:rPr lang="en" sz="900">
                          <a:solidFill>
                            <a:schemeClr val="dk1"/>
                          </a:solidFill>
                          <a:highlight>
                            <a:srgbClr val="FFFFFF"/>
                          </a:highlight>
                        </a:rPr>
                        <a:t>There is a detailed, accurate, and thorough explanation for every item in the time capsule. </a:t>
                      </a:r>
                      <a:endParaRPr sz="900"/>
                    </a:p>
                  </a:txBody>
                  <a:tcPr marL="91425" marR="91425" marT="91425" marB="91425"/>
                </a:tc>
                <a:tc>
                  <a:txBody>
                    <a:bodyPr/>
                    <a:lstStyle/>
                    <a:p>
                      <a:pPr marL="0" lvl="0" indent="0" algn="l" rtl="0">
                        <a:spcBef>
                          <a:spcPts val="0"/>
                        </a:spcBef>
                        <a:spcAft>
                          <a:spcPts val="0"/>
                        </a:spcAft>
                        <a:buNone/>
                      </a:pPr>
                      <a:r>
                        <a:rPr lang="en" sz="900">
                          <a:solidFill>
                            <a:schemeClr val="dk1"/>
                          </a:solidFill>
                          <a:highlight>
                            <a:srgbClr val="FFFFFF"/>
                          </a:highlight>
                        </a:rPr>
                        <a:t>There is a detailed, accurate, and thorough explanation for most items in the time capsule. </a:t>
                      </a:r>
                      <a:endParaRPr sz="900"/>
                    </a:p>
                  </a:txBody>
                  <a:tcPr marL="91425" marR="91425" marT="91425" marB="91425"/>
                </a:tc>
                <a:tc>
                  <a:txBody>
                    <a:bodyPr/>
                    <a:lstStyle/>
                    <a:p>
                      <a:pPr marL="0" lvl="0" indent="0" algn="l" rtl="0">
                        <a:spcBef>
                          <a:spcPts val="0"/>
                        </a:spcBef>
                        <a:spcAft>
                          <a:spcPts val="0"/>
                        </a:spcAft>
                        <a:buNone/>
                      </a:pPr>
                      <a:r>
                        <a:rPr lang="en" sz="900">
                          <a:solidFill>
                            <a:schemeClr val="dk1"/>
                          </a:solidFill>
                          <a:highlight>
                            <a:srgbClr val="FFFFFF"/>
                          </a:highlight>
                        </a:rPr>
                        <a:t>There is a somewhat detailed and mostly accurate  explanation for  items in the time capsule.</a:t>
                      </a:r>
                      <a:endParaRPr sz="900"/>
                    </a:p>
                  </a:txBody>
                  <a:tcPr marL="91425" marR="91425" marT="91425" marB="91425"/>
                </a:tc>
                <a:tc>
                  <a:txBody>
                    <a:bodyPr/>
                    <a:lstStyle/>
                    <a:p>
                      <a:pPr marL="0" lvl="0" indent="0" algn="l" rtl="0">
                        <a:spcBef>
                          <a:spcPts val="0"/>
                        </a:spcBef>
                        <a:spcAft>
                          <a:spcPts val="0"/>
                        </a:spcAft>
                        <a:buNone/>
                      </a:pPr>
                      <a:r>
                        <a:rPr lang="en" sz="900">
                          <a:solidFill>
                            <a:schemeClr val="dk1"/>
                          </a:solidFill>
                          <a:highlight>
                            <a:srgbClr val="FFFFFF"/>
                          </a:highlight>
                        </a:rPr>
                        <a:t>Time capsule lacks explanations for the artifacts included OR explanations are not accurate.</a:t>
                      </a:r>
                      <a:endParaRPr sz="900"/>
                    </a:p>
                  </a:txBody>
                  <a:tcPr marL="91425" marR="91425" marT="91425" marB="91425"/>
                </a:tc>
                <a:extLst>
                  <a:ext uri="{0D108BD9-81ED-4DB2-BD59-A6C34878D82A}">
                    <a16:rowId xmlns:a16="http://schemas.microsoft.com/office/drawing/2014/main" val="10002"/>
                  </a:ext>
                </a:extLst>
              </a:tr>
              <a:tr h="1080525">
                <a:tc>
                  <a:txBody>
                    <a:bodyPr/>
                    <a:lstStyle/>
                    <a:p>
                      <a:pPr marL="0" lvl="0" indent="0" algn="l" rtl="0">
                        <a:spcBef>
                          <a:spcPts val="0"/>
                        </a:spcBef>
                        <a:spcAft>
                          <a:spcPts val="0"/>
                        </a:spcAft>
                        <a:buNone/>
                      </a:pPr>
                      <a:r>
                        <a:rPr lang="en" sz="900"/>
                        <a:t>Effort in Written Explanations</a:t>
                      </a:r>
                      <a:endParaRPr sz="900"/>
                    </a:p>
                  </a:txBody>
                  <a:tcPr marL="91425" marR="91425" marT="91425" marB="91425"/>
                </a:tc>
                <a:tc>
                  <a:txBody>
                    <a:bodyPr/>
                    <a:lstStyle/>
                    <a:p>
                      <a:pPr marL="0" lvl="0" indent="0" algn="l" rtl="0">
                        <a:spcBef>
                          <a:spcPts val="0"/>
                        </a:spcBef>
                        <a:spcAft>
                          <a:spcPts val="0"/>
                        </a:spcAft>
                        <a:buNone/>
                      </a:pPr>
                      <a:r>
                        <a:rPr lang="en" sz="900">
                          <a:solidFill>
                            <a:schemeClr val="dk1"/>
                          </a:solidFill>
                          <a:highlight>
                            <a:srgbClr val="FFFFFF"/>
                          </a:highlight>
                        </a:rPr>
                        <a:t>Effort clearly demonstrated. Excellent grammar and correct spelling. </a:t>
                      </a:r>
                      <a:endParaRPr sz="900"/>
                    </a:p>
                  </a:txBody>
                  <a:tcPr marL="91425" marR="91425" marT="91425" marB="91425"/>
                </a:tc>
                <a:tc>
                  <a:txBody>
                    <a:bodyPr/>
                    <a:lstStyle/>
                    <a:p>
                      <a:pPr marL="0" lvl="0" indent="0" algn="l" rtl="0">
                        <a:spcBef>
                          <a:spcPts val="0"/>
                        </a:spcBef>
                        <a:spcAft>
                          <a:spcPts val="0"/>
                        </a:spcAft>
                        <a:buNone/>
                      </a:pPr>
                      <a:r>
                        <a:rPr lang="en" sz="900">
                          <a:solidFill>
                            <a:schemeClr val="dk1"/>
                          </a:solidFill>
                          <a:highlight>
                            <a:srgbClr val="FFFFFF"/>
                          </a:highlight>
                        </a:rPr>
                        <a:t>Effort met requirements. Grammar and spelling have few mistakes, but they do not distract the reader.</a:t>
                      </a:r>
                      <a:endParaRPr sz="900"/>
                    </a:p>
                  </a:txBody>
                  <a:tcPr marL="91425" marR="91425" marT="91425" marB="91425"/>
                </a:tc>
                <a:tc>
                  <a:txBody>
                    <a:bodyPr/>
                    <a:lstStyle/>
                    <a:p>
                      <a:pPr marL="0" lvl="0" indent="0" algn="l" rtl="0">
                        <a:spcBef>
                          <a:spcPts val="0"/>
                        </a:spcBef>
                        <a:spcAft>
                          <a:spcPts val="0"/>
                        </a:spcAft>
                        <a:buNone/>
                      </a:pPr>
                      <a:r>
                        <a:rPr lang="en" sz="900">
                          <a:solidFill>
                            <a:schemeClr val="dk1"/>
                          </a:solidFill>
                          <a:highlight>
                            <a:srgbClr val="FFFFFF"/>
                          </a:highlight>
                        </a:rPr>
                        <a:t>Effort lacking. Numerous spelling and grammar errors. </a:t>
                      </a:r>
                      <a:endParaRPr sz="900"/>
                    </a:p>
                  </a:txBody>
                  <a:tcPr marL="91425" marR="91425" marT="91425" marB="91425"/>
                </a:tc>
                <a:tc>
                  <a:txBody>
                    <a:bodyPr/>
                    <a:lstStyle/>
                    <a:p>
                      <a:pPr marL="0" lvl="0" indent="0" algn="l" rtl="0">
                        <a:spcBef>
                          <a:spcPts val="0"/>
                        </a:spcBef>
                        <a:spcAft>
                          <a:spcPts val="0"/>
                        </a:spcAft>
                        <a:buNone/>
                      </a:pPr>
                      <a:r>
                        <a:rPr lang="en" sz="900">
                          <a:solidFill>
                            <a:schemeClr val="dk1"/>
                          </a:solidFill>
                          <a:highlight>
                            <a:srgbClr val="FFFFFF"/>
                          </a:highlight>
                        </a:rPr>
                        <a:t>Writing is not clear or not done and has many grammar and spelling errors. </a:t>
                      </a:r>
                      <a:endParaRPr sz="900"/>
                    </a:p>
                  </a:txBody>
                  <a:tcPr marL="91425" marR="91425" marT="91425" marB="91425"/>
                </a:tc>
                <a:extLst>
                  <a:ext uri="{0D108BD9-81ED-4DB2-BD59-A6C34878D82A}">
                    <a16:rowId xmlns:a16="http://schemas.microsoft.com/office/drawing/2014/main" val="10003"/>
                  </a:ext>
                </a:extLst>
              </a:tr>
            </a:tbl>
          </a:graphicData>
        </a:graphic>
      </p:graphicFrame>
      <p:sp>
        <p:nvSpPr>
          <p:cNvPr id="203" name="Google Shape;203;p29"/>
          <p:cNvSpPr txBox="1"/>
          <p:nvPr/>
        </p:nvSpPr>
        <p:spPr>
          <a:xfrm>
            <a:off x="395450" y="266050"/>
            <a:ext cx="8472300" cy="83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dk2"/>
                </a:solidFill>
              </a:rPr>
              <a:t>Time Capsule Rubric</a:t>
            </a:r>
            <a:endParaRPr sz="2500">
              <a:solidFill>
                <a:schemeClr val="dk2"/>
              </a:solidFill>
            </a:endParaRPr>
          </a:p>
        </p:txBody>
      </p:sp>
      <p:pic>
        <p:nvPicPr>
          <p:cNvPr id="204" name="Google Shape;204;p29"/>
          <p:cNvPicPr preferRelativeResize="0"/>
          <p:nvPr/>
        </p:nvPicPr>
        <p:blipFill rotWithShape="1">
          <a:blip r:embed="rId3">
            <a:alphaModFix/>
          </a:blip>
          <a:srcRect l="50" t="-2090" r="-50" b="2090"/>
          <a:stretch/>
        </p:blipFill>
        <p:spPr>
          <a:xfrm>
            <a:off x="57150" y="4343425"/>
            <a:ext cx="7443801" cy="733400"/>
          </a:xfrm>
          <a:prstGeom prst="rect">
            <a:avLst/>
          </a:prstGeom>
          <a:noFill/>
          <a:ln>
            <a:noFill/>
          </a:ln>
        </p:spPr>
      </p:pic>
      <p:pic>
        <p:nvPicPr>
          <p:cNvPr id="205" name="Google Shape;205;p29" descr="Graphical user interface&#10;&#10;Description automatically generated with low confidence"/>
          <p:cNvPicPr preferRelativeResize="0"/>
          <p:nvPr/>
        </p:nvPicPr>
        <p:blipFill rotWithShape="1">
          <a:blip r:embed="rId4">
            <a:alphaModFix/>
          </a:blip>
          <a:srcRect/>
          <a:stretch/>
        </p:blipFill>
        <p:spPr>
          <a:xfrm>
            <a:off x="7590672" y="4343425"/>
            <a:ext cx="1448558" cy="733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Exit Ticket	</a:t>
            </a:r>
            <a:endParaRPr/>
          </a:p>
        </p:txBody>
      </p:sp>
      <p:sp>
        <p:nvSpPr>
          <p:cNvPr id="211" name="Google Shape;211;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Write a response postcard that answers the questions you posed at the beginning of the lesson.  Respond from the point of view of a child who can tell you what you wanted to know about the ins and outs of life as a youngster during WWI.</a:t>
            </a:r>
            <a:endParaRPr/>
          </a:p>
        </p:txBody>
      </p:sp>
      <p:pic>
        <p:nvPicPr>
          <p:cNvPr id="212" name="Google Shape;212;p30"/>
          <p:cNvPicPr preferRelativeResize="0"/>
          <p:nvPr/>
        </p:nvPicPr>
        <p:blipFill rotWithShape="1">
          <a:blip r:embed="rId3">
            <a:alphaModFix/>
          </a:blip>
          <a:srcRect l="50" t="-2090" r="-50" b="2090"/>
          <a:stretch/>
        </p:blipFill>
        <p:spPr>
          <a:xfrm>
            <a:off x="57150" y="4343425"/>
            <a:ext cx="7443801" cy="733400"/>
          </a:xfrm>
          <a:prstGeom prst="rect">
            <a:avLst/>
          </a:prstGeom>
          <a:noFill/>
          <a:ln>
            <a:noFill/>
          </a:ln>
        </p:spPr>
      </p:pic>
      <p:pic>
        <p:nvPicPr>
          <p:cNvPr id="213" name="Google Shape;213;p30" descr="Graphical user interface&#10;&#10;Description automatically generated with low confidence"/>
          <p:cNvPicPr preferRelativeResize="0"/>
          <p:nvPr/>
        </p:nvPicPr>
        <p:blipFill rotWithShape="1">
          <a:blip r:embed="rId4">
            <a:alphaModFix/>
          </a:blip>
          <a:srcRect/>
          <a:stretch/>
        </p:blipFill>
        <p:spPr>
          <a:xfrm>
            <a:off x="7590672" y="4343425"/>
            <a:ext cx="1448558" cy="733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29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Objectives:</a:t>
            </a:r>
            <a:endParaRPr sz="3600"/>
          </a:p>
        </p:txBody>
      </p:sp>
      <p:sp>
        <p:nvSpPr>
          <p:cNvPr id="63" name="Google Shape;63;p14"/>
          <p:cNvSpPr txBox="1">
            <a:spLocks noGrp="1"/>
          </p:cNvSpPr>
          <p:nvPr>
            <p:ph type="body" idx="1"/>
          </p:nvPr>
        </p:nvSpPr>
        <p:spPr>
          <a:xfrm>
            <a:off x="311700" y="927025"/>
            <a:ext cx="8520600" cy="3416400"/>
          </a:xfrm>
          <a:prstGeom prst="rect">
            <a:avLst/>
          </a:prstGeom>
        </p:spPr>
        <p:txBody>
          <a:bodyPr spcFirstLastPara="1" wrap="square" lIns="91425" tIns="91425" rIns="91425" bIns="91425" anchor="t" anchorCtr="0">
            <a:noAutofit/>
          </a:bodyPr>
          <a:lstStyle/>
          <a:p>
            <a:pPr marL="245745" lvl="0" indent="-355600" algn="l" rtl="0">
              <a:lnSpc>
                <a:spcPct val="100000"/>
              </a:lnSpc>
              <a:spcBef>
                <a:spcPts val="0"/>
              </a:spcBef>
              <a:spcAft>
                <a:spcPts val="0"/>
              </a:spcAft>
              <a:buClr>
                <a:srgbClr val="000000"/>
              </a:buClr>
              <a:buSzPts val="2000"/>
              <a:buFont typeface="Calibri"/>
              <a:buChar char="●"/>
            </a:pPr>
            <a:r>
              <a:rPr lang="en" sz="2000">
                <a:solidFill>
                  <a:srgbClr val="0D0D0D"/>
                </a:solidFill>
                <a:highlight>
                  <a:srgbClr val="FFFFFF"/>
                </a:highlight>
                <a:latin typeface="Calibri"/>
                <a:ea typeface="Calibri"/>
                <a:cs typeface="Calibri"/>
                <a:sym typeface="Calibri"/>
              </a:rPr>
              <a:t>Students will analyze primary sources, such as letters, diaries, and photographs, to gain insights into the experiences of children during World War I</a:t>
            </a:r>
            <a:endParaRPr sz="2000">
              <a:solidFill>
                <a:srgbClr val="0D0D0D"/>
              </a:solidFill>
              <a:highlight>
                <a:srgbClr val="FFFFFF"/>
              </a:highlight>
              <a:latin typeface="Calibri"/>
              <a:ea typeface="Calibri"/>
              <a:cs typeface="Calibri"/>
              <a:sym typeface="Calibri"/>
            </a:endParaRPr>
          </a:p>
          <a:p>
            <a:pPr marL="245745" lvl="0" indent="-355600" algn="l" rtl="0">
              <a:lnSpc>
                <a:spcPct val="100000"/>
              </a:lnSpc>
              <a:spcBef>
                <a:spcPts val="0"/>
              </a:spcBef>
              <a:spcAft>
                <a:spcPts val="0"/>
              </a:spcAft>
              <a:buClr>
                <a:srgbClr val="0D0D0D"/>
              </a:buClr>
              <a:buSzPts val="2000"/>
              <a:buFont typeface="Calibri"/>
              <a:buChar char="●"/>
            </a:pPr>
            <a:r>
              <a:rPr lang="en" sz="2000">
                <a:solidFill>
                  <a:srgbClr val="0D0D0D"/>
                </a:solidFill>
                <a:highlight>
                  <a:srgbClr val="FFFFFF"/>
                </a:highlight>
                <a:latin typeface="Calibri"/>
                <a:ea typeface="Calibri"/>
                <a:cs typeface="Calibri"/>
                <a:sym typeface="Calibri"/>
              </a:rPr>
              <a:t>Students will compare and contrast the daily lives of children during World War I with those of contemporary children, identifying similarities and differences.</a:t>
            </a:r>
            <a:endParaRPr sz="2000">
              <a:solidFill>
                <a:srgbClr val="0D0D0D"/>
              </a:solidFill>
              <a:highlight>
                <a:srgbClr val="FFFFFF"/>
              </a:highlight>
              <a:latin typeface="Calibri"/>
              <a:ea typeface="Calibri"/>
              <a:cs typeface="Calibri"/>
              <a:sym typeface="Calibri"/>
            </a:endParaRPr>
          </a:p>
          <a:p>
            <a:pPr marL="245745" lvl="0" indent="-355600" algn="l" rtl="0">
              <a:lnSpc>
                <a:spcPct val="100000"/>
              </a:lnSpc>
              <a:spcBef>
                <a:spcPts val="0"/>
              </a:spcBef>
              <a:spcAft>
                <a:spcPts val="0"/>
              </a:spcAft>
              <a:buClr>
                <a:srgbClr val="0D0D0D"/>
              </a:buClr>
              <a:buSzPts val="2000"/>
              <a:buFont typeface="Calibri"/>
              <a:buChar char="●"/>
            </a:pPr>
            <a:r>
              <a:rPr lang="en" sz="2000">
                <a:solidFill>
                  <a:srgbClr val="0D0D0D"/>
                </a:solidFill>
                <a:highlight>
                  <a:srgbClr val="FFFFFF"/>
                </a:highlight>
                <a:latin typeface="Calibri"/>
                <a:ea typeface="Calibri"/>
                <a:cs typeface="Calibri"/>
                <a:sym typeface="Calibri"/>
              </a:rPr>
              <a:t>Students will synthesize information and create a presentation or project that communicates the unique perspectives of children during World War I.</a:t>
            </a:r>
            <a:endParaRPr sz="2000">
              <a:solidFill>
                <a:srgbClr val="0D0D0D"/>
              </a:solidFill>
              <a:highlight>
                <a:srgbClr val="FFFFFF"/>
              </a:highlight>
              <a:latin typeface="Calibri"/>
              <a:ea typeface="Calibri"/>
              <a:cs typeface="Calibri"/>
              <a:sym typeface="Calibri"/>
            </a:endParaRPr>
          </a:p>
          <a:p>
            <a:pPr marL="245745" lvl="0" indent="-355600" algn="l" rtl="0">
              <a:lnSpc>
                <a:spcPct val="100000"/>
              </a:lnSpc>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Explore and research using an online museum exhibition.</a:t>
            </a:r>
            <a:endParaRPr sz="2000">
              <a:solidFill>
                <a:srgbClr val="000000"/>
              </a:solidFill>
              <a:latin typeface="Calibri"/>
              <a:ea typeface="Calibri"/>
              <a:cs typeface="Calibri"/>
              <a:sym typeface="Calibri"/>
            </a:endParaRPr>
          </a:p>
          <a:p>
            <a:pPr marL="245745" lvl="0" indent="-355600" algn="l" rtl="0">
              <a:lnSpc>
                <a:spcPct val="100000"/>
              </a:lnSpc>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Use research skills to gather historical knowledge about an artifact. </a:t>
            </a:r>
            <a:endParaRPr sz="2000">
              <a:solidFill>
                <a:srgbClr val="000000"/>
              </a:solidFill>
              <a:latin typeface="Calibri"/>
              <a:ea typeface="Calibri"/>
              <a:cs typeface="Calibri"/>
              <a:sym typeface="Calibri"/>
            </a:endParaRPr>
          </a:p>
          <a:p>
            <a:pPr marL="0" lvl="0" indent="0" algn="l" rtl="0">
              <a:spcBef>
                <a:spcPts val="0"/>
              </a:spcBef>
              <a:spcAft>
                <a:spcPts val="1200"/>
              </a:spcAft>
              <a:buNone/>
            </a:pPr>
            <a:endParaRPr sz="3800"/>
          </a:p>
        </p:txBody>
      </p:sp>
      <p:pic>
        <p:nvPicPr>
          <p:cNvPr id="64" name="Google Shape;64;p14"/>
          <p:cNvPicPr preferRelativeResize="0"/>
          <p:nvPr/>
        </p:nvPicPr>
        <p:blipFill rotWithShape="1">
          <a:blip r:embed="rId3">
            <a:alphaModFix/>
          </a:blip>
          <a:srcRect l="50" t="-2090" r="-50" b="2090"/>
          <a:stretch/>
        </p:blipFill>
        <p:spPr>
          <a:xfrm>
            <a:off x="57150" y="4343425"/>
            <a:ext cx="7443801" cy="733400"/>
          </a:xfrm>
          <a:prstGeom prst="rect">
            <a:avLst/>
          </a:prstGeom>
          <a:noFill/>
          <a:ln>
            <a:noFill/>
          </a:ln>
        </p:spPr>
      </p:pic>
      <p:pic>
        <p:nvPicPr>
          <p:cNvPr id="65" name="Google Shape;65;p14" descr="Graphical user interface&#10;&#10;Description automatically generated with low confidence"/>
          <p:cNvPicPr preferRelativeResize="0"/>
          <p:nvPr/>
        </p:nvPicPr>
        <p:blipFill rotWithShape="1">
          <a:blip r:embed="rId4">
            <a:alphaModFix/>
          </a:blip>
          <a:srcRect/>
          <a:stretch/>
        </p:blipFill>
        <p:spPr>
          <a:xfrm>
            <a:off x="7590672" y="4343425"/>
            <a:ext cx="1448558" cy="733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191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20"/>
              <a:t>Guiding Questions</a:t>
            </a:r>
            <a:endParaRPr sz="3620"/>
          </a:p>
        </p:txBody>
      </p:sp>
      <p:sp>
        <p:nvSpPr>
          <p:cNvPr id="71" name="Google Shape;71;p15"/>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457200" lvl="0" indent="-419100" algn="l" rtl="0">
              <a:lnSpc>
                <a:spcPct val="100000"/>
              </a:lnSpc>
              <a:spcBef>
                <a:spcPts val="0"/>
              </a:spcBef>
              <a:spcAft>
                <a:spcPts val="0"/>
              </a:spcAft>
              <a:buClr>
                <a:schemeClr val="dk1"/>
              </a:buClr>
              <a:buSzPts val="3000"/>
              <a:buFont typeface="Calibri"/>
              <a:buChar char="●"/>
            </a:pPr>
            <a:r>
              <a:rPr lang="en" sz="3000">
                <a:solidFill>
                  <a:schemeClr val="dk1"/>
                </a:solidFill>
                <a:latin typeface="Calibri"/>
                <a:ea typeface="Calibri"/>
                <a:cs typeface="Calibri"/>
                <a:sym typeface="Calibri"/>
              </a:rPr>
              <a:t>What is your favorite childhood memory?</a:t>
            </a:r>
            <a:endParaRPr sz="3000">
              <a:solidFill>
                <a:schemeClr val="dk1"/>
              </a:solidFill>
              <a:latin typeface="Calibri"/>
              <a:ea typeface="Calibri"/>
              <a:cs typeface="Calibri"/>
              <a:sym typeface="Calibri"/>
            </a:endParaRPr>
          </a:p>
          <a:p>
            <a:pPr marL="457200" lvl="0" indent="-419100" algn="l" rtl="0">
              <a:lnSpc>
                <a:spcPct val="100000"/>
              </a:lnSpc>
              <a:spcBef>
                <a:spcPts val="0"/>
              </a:spcBef>
              <a:spcAft>
                <a:spcPts val="0"/>
              </a:spcAft>
              <a:buClr>
                <a:schemeClr val="dk1"/>
              </a:buClr>
              <a:buSzPts val="3000"/>
              <a:buFont typeface="Calibri"/>
              <a:buChar char="●"/>
            </a:pPr>
            <a:r>
              <a:rPr lang="en" sz="3000">
                <a:solidFill>
                  <a:schemeClr val="dk1"/>
                </a:solidFill>
                <a:latin typeface="Calibri"/>
                <a:ea typeface="Calibri"/>
                <a:cs typeface="Calibri"/>
                <a:sym typeface="Calibri"/>
              </a:rPr>
              <a:t>How would you describe the typical American childhood?  The typical day for a child?  A teenager?</a:t>
            </a:r>
            <a:endParaRPr sz="3000">
              <a:solidFill>
                <a:schemeClr val="dk1"/>
              </a:solidFill>
              <a:latin typeface="Calibri"/>
              <a:ea typeface="Calibri"/>
              <a:cs typeface="Calibri"/>
              <a:sym typeface="Calibri"/>
            </a:endParaRPr>
          </a:p>
          <a:p>
            <a:pPr marL="457200" lvl="0" indent="-419100" algn="l" rtl="0">
              <a:lnSpc>
                <a:spcPct val="100000"/>
              </a:lnSpc>
              <a:spcBef>
                <a:spcPts val="0"/>
              </a:spcBef>
              <a:spcAft>
                <a:spcPts val="0"/>
              </a:spcAft>
              <a:buClr>
                <a:schemeClr val="dk1"/>
              </a:buClr>
              <a:buSzPts val="3000"/>
              <a:buFont typeface="Calibri"/>
              <a:buChar char="●"/>
            </a:pPr>
            <a:r>
              <a:rPr lang="en" sz="3000">
                <a:solidFill>
                  <a:schemeClr val="dk1"/>
                </a:solidFill>
                <a:latin typeface="Calibri"/>
                <a:ea typeface="Calibri"/>
                <a:cs typeface="Calibri"/>
                <a:sym typeface="Calibri"/>
              </a:rPr>
              <a:t>How different was childhood during WWI?  What made it different?  (the war? technology changes? societal changes?)</a:t>
            </a:r>
            <a:endParaRPr sz="3000">
              <a:solidFill>
                <a:schemeClr val="dk1"/>
              </a:solidFill>
              <a:latin typeface="Calibri"/>
              <a:ea typeface="Calibri"/>
              <a:cs typeface="Calibri"/>
              <a:sym typeface="Calibri"/>
            </a:endParaRPr>
          </a:p>
          <a:p>
            <a:pPr marL="0" lvl="0" indent="0" algn="l" rtl="0">
              <a:spcBef>
                <a:spcPts val="0"/>
              </a:spcBef>
              <a:spcAft>
                <a:spcPts val="1200"/>
              </a:spcAft>
              <a:buNone/>
            </a:pPr>
            <a:endParaRPr sz="3700"/>
          </a:p>
        </p:txBody>
      </p:sp>
      <p:pic>
        <p:nvPicPr>
          <p:cNvPr id="72" name="Google Shape;72;p15"/>
          <p:cNvPicPr preferRelativeResize="0"/>
          <p:nvPr/>
        </p:nvPicPr>
        <p:blipFill rotWithShape="1">
          <a:blip r:embed="rId3">
            <a:alphaModFix/>
          </a:blip>
          <a:srcRect l="50" t="-2090" r="-50" b="2090"/>
          <a:stretch/>
        </p:blipFill>
        <p:spPr>
          <a:xfrm>
            <a:off x="57150" y="4343425"/>
            <a:ext cx="7443801" cy="733400"/>
          </a:xfrm>
          <a:prstGeom prst="rect">
            <a:avLst/>
          </a:prstGeom>
          <a:noFill/>
          <a:ln>
            <a:noFill/>
          </a:ln>
        </p:spPr>
      </p:pic>
      <p:pic>
        <p:nvPicPr>
          <p:cNvPr id="73" name="Google Shape;73;p15" descr="Graphical user interface&#10;&#10;Description automatically generated with low confidence"/>
          <p:cNvPicPr preferRelativeResize="0"/>
          <p:nvPr/>
        </p:nvPicPr>
        <p:blipFill rotWithShape="1">
          <a:blip r:embed="rId4">
            <a:alphaModFix/>
          </a:blip>
          <a:srcRect/>
          <a:stretch/>
        </p:blipFill>
        <p:spPr>
          <a:xfrm>
            <a:off x="7590672" y="4343425"/>
            <a:ext cx="1448558" cy="733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1526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Postcard to the Past</a:t>
            </a:r>
            <a:endParaRPr/>
          </a:p>
        </p:txBody>
      </p:sp>
      <p:sp>
        <p:nvSpPr>
          <p:cNvPr id="79" name="Google Shape;79;p16"/>
          <p:cNvSpPr txBox="1">
            <a:spLocks noGrp="1"/>
          </p:cNvSpPr>
          <p:nvPr>
            <p:ph type="body" idx="1"/>
          </p:nvPr>
        </p:nvSpPr>
        <p:spPr>
          <a:xfrm>
            <a:off x="311700" y="826200"/>
            <a:ext cx="8520600" cy="34164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a:t>Dear ______________,</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										</a:t>
            </a:r>
            <a:endParaRPr/>
          </a:p>
        </p:txBody>
      </p:sp>
      <p:cxnSp>
        <p:nvCxnSpPr>
          <p:cNvPr id="80" name="Google Shape;80;p16"/>
          <p:cNvCxnSpPr>
            <a:stCxn id="79" idx="0"/>
            <a:endCxn id="79" idx="2"/>
          </p:cNvCxnSpPr>
          <p:nvPr/>
        </p:nvCxnSpPr>
        <p:spPr>
          <a:xfrm>
            <a:off x="4572000" y="826200"/>
            <a:ext cx="0" cy="3416400"/>
          </a:xfrm>
          <a:prstGeom prst="straightConnector1">
            <a:avLst/>
          </a:prstGeom>
          <a:noFill/>
          <a:ln w="9525" cap="flat" cmpd="sng">
            <a:solidFill>
              <a:schemeClr val="dk2"/>
            </a:solidFill>
            <a:prstDash val="solid"/>
            <a:round/>
            <a:headEnd type="none" w="med" len="med"/>
            <a:tailEnd type="none" w="med" len="med"/>
          </a:ln>
        </p:spPr>
      </p:cxnSp>
      <p:sp>
        <p:nvSpPr>
          <p:cNvPr id="81" name="Google Shape;81;p16"/>
          <p:cNvSpPr/>
          <p:nvPr/>
        </p:nvSpPr>
        <p:spPr>
          <a:xfrm>
            <a:off x="7671850" y="1280450"/>
            <a:ext cx="1041600" cy="694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2" name="Google Shape;82;p16"/>
          <p:cNvSpPr txBox="1"/>
          <p:nvPr/>
        </p:nvSpPr>
        <p:spPr>
          <a:xfrm>
            <a:off x="4959025" y="2289625"/>
            <a:ext cx="3255300" cy="15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Student Name</a:t>
            </a:r>
            <a:endParaRPr sz="1800">
              <a:solidFill>
                <a:schemeClr val="dk2"/>
              </a:solidFill>
            </a:endParaRPr>
          </a:p>
          <a:p>
            <a:pPr marL="0" lvl="0" indent="0" algn="l" rtl="0">
              <a:spcBef>
                <a:spcPts val="0"/>
              </a:spcBef>
              <a:spcAft>
                <a:spcPts val="0"/>
              </a:spcAft>
              <a:buNone/>
            </a:pPr>
            <a:r>
              <a:rPr lang="en" sz="1800">
                <a:solidFill>
                  <a:schemeClr val="dk2"/>
                </a:solidFill>
              </a:rPr>
              <a:t>McNair Middle School</a:t>
            </a:r>
            <a:endParaRPr sz="1800">
              <a:solidFill>
                <a:schemeClr val="dk2"/>
              </a:solidFill>
            </a:endParaRPr>
          </a:p>
          <a:p>
            <a:pPr marL="0" lvl="0" indent="0" algn="l" rtl="0">
              <a:spcBef>
                <a:spcPts val="0"/>
              </a:spcBef>
              <a:spcAft>
                <a:spcPts val="0"/>
              </a:spcAft>
              <a:buNone/>
            </a:pPr>
            <a:r>
              <a:rPr lang="en" sz="1800">
                <a:solidFill>
                  <a:schemeClr val="dk2"/>
                </a:solidFill>
              </a:rPr>
              <a:t>Fayetteville, AR  72703</a:t>
            </a:r>
            <a:endParaRPr sz="1800">
              <a:solidFill>
                <a:schemeClr val="dk2"/>
              </a:solidFill>
            </a:endParaRPr>
          </a:p>
        </p:txBody>
      </p:sp>
      <p:sp>
        <p:nvSpPr>
          <p:cNvPr id="83" name="Google Shape;83;p16"/>
          <p:cNvSpPr txBox="1"/>
          <p:nvPr/>
        </p:nvSpPr>
        <p:spPr>
          <a:xfrm>
            <a:off x="426375" y="1312950"/>
            <a:ext cx="3917400" cy="25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Calligraffitti"/>
                <a:ea typeface="Calligraffitti"/>
                <a:cs typeface="Calligraffitti"/>
                <a:sym typeface="Calligraffitti"/>
              </a:rPr>
              <a:t>What three questions would you ask a child who lived in your town during the first World War?</a:t>
            </a:r>
            <a:endParaRPr sz="1800">
              <a:solidFill>
                <a:schemeClr val="dk2"/>
              </a:solidFill>
              <a:latin typeface="Calligraffitti"/>
              <a:ea typeface="Calligraffitti"/>
              <a:cs typeface="Calligraffitti"/>
              <a:sym typeface="Calligraffitti"/>
            </a:endParaRPr>
          </a:p>
        </p:txBody>
      </p:sp>
      <p:pic>
        <p:nvPicPr>
          <p:cNvPr id="84" name="Google Shape;84;p16"/>
          <p:cNvPicPr preferRelativeResize="0"/>
          <p:nvPr/>
        </p:nvPicPr>
        <p:blipFill rotWithShape="1">
          <a:blip r:embed="rId3">
            <a:alphaModFix/>
          </a:blip>
          <a:srcRect l="50" t="-2090" r="-50" b="2090"/>
          <a:stretch/>
        </p:blipFill>
        <p:spPr>
          <a:xfrm>
            <a:off x="57150" y="4343425"/>
            <a:ext cx="7443801" cy="733400"/>
          </a:xfrm>
          <a:prstGeom prst="rect">
            <a:avLst/>
          </a:prstGeom>
          <a:noFill/>
          <a:ln>
            <a:noFill/>
          </a:ln>
        </p:spPr>
      </p:pic>
      <p:pic>
        <p:nvPicPr>
          <p:cNvPr id="85" name="Google Shape;85;p16" descr="Graphical user interface&#10;&#10;Description automatically generated with low confidence"/>
          <p:cNvPicPr preferRelativeResize="0"/>
          <p:nvPr/>
        </p:nvPicPr>
        <p:blipFill rotWithShape="1">
          <a:blip r:embed="rId4">
            <a:alphaModFix/>
          </a:blip>
          <a:srcRect/>
          <a:stretch/>
        </p:blipFill>
        <p:spPr>
          <a:xfrm>
            <a:off x="7590672" y="4343425"/>
            <a:ext cx="1448558" cy="733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1" name="Google Shape;9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2" name="Google Shape;92;p17"/>
          <p:cNvPicPr preferRelativeResize="0"/>
          <p:nvPr/>
        </p:nvPicPr>
        <p:blipFill>
          <a:blip r:embed="rId3">
            <a:alphaModFix/>
          </a:blip>
          <a:stretch>
            <a:fillRect/>
          </a:stretch>
        </p:blipFill>
        <p:spPr>
          <a:xfrm>
            <a:off x="200025" y="52388"/>
            <a:ext cx="8743950" cy="5038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Before the war . . . . </a:t>
            </a:r>
            <a:endParaRPr/>
          </a:p>
        </p:txBody>
      </p:sp>
      <p:sp>
        <p:nvSpPr>
          <p:cNvPr id="98" name="Google Shape;98;p18"/>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Most American families consisted of a father, mother, and children. </a:t>
            </a:r>
            <a:endParaRPr/>
          </a:p>
          <a:p>
            <a:pPr marL="457200" lvl="0" indent="-342900" algn="l" rtl="0">
              <a:spcBef>
                <a:spcPts val="1200"/>
              </a:spcBef>
              <a:spcAft>
                <a:spcPts val="0"/>
              </a:spcAft>
              <a:buSzPts val="1800"/>
              <a:buChar char="●"/>
            </a:pPr>
            <a:r>
              <a:rPr lang="en"/>
              <a:t>Father worked outside the home</a:t>
            </a:r>
            <a:endParaRPr/>
          </a:p>
          <a:p>
            <a:pPr marL="457200" lvl="0" indent="-342900" algn="l" rtl="0">
              <a:spcBef>
                <a:spcPts val="0"/>
              </a:spcBef>
              <a:spcAft>
                <a:spcPts val="0"/>
              </a:spcAft>
              <a:buSzPts val="1800"/>
              <a:buChar char="●"/>
            </a:pPr>
            <a:r>
              <a:rPr lang="en"/>
              <a:t>Mother stayed home, kept house, cared for children</a:t>
            </a:r>
            <a:endParaRPr/>
          </a:p>
          <a:p>
            <a:pPr marL="457200" lvl="0" indent="-342900" algn="l" rtl="0">
              <a:spcBef>
                <a:spcPts val="0"/>
              </a:spcBef>
              <a:spcAft>
                <a:spcPts val="0"/>
              </a:spcAft>
              <a:buSzPts val="1800"/>
              <a:buChar char="●"/>
            </a:pPr>
            <a:r>
              <a:rPr lang="en"/>
              <a:t>Children stayed home with their mother until they started school</a:t>
            </a:r>
            <a:endParaRPr/>
          </a:p>
        </p:txBody>
      </p:sp>
      <p:pic>
        <p:nvPicPr>
          <p:cNvPr id="99" name="Google Shape;99;p18"/>
          <p:cNvPicPr preferRelativeResize="0"/>
          <p:nvPr/>
        </p:nvPicPr>
        <p:blipFill rotWithShape="1">
          <a:blip r:embed="rId3">
            <a:alphaModFix/>
          </a:blip>
          <a:srcRect l="50" t="-2090" r="-50" b="2090"/>
          <a:stretch/>
        </p:blipFill>
        <p:spPr>
          <a:xfrm>
            <a:off x="57150" y="4343425"/>
            <a:ext cx="7443801" cy="733400"/>
          </a:xfrm>
          <a:prstGeom prst="rect">
            <a:avLst/>
          </a:prstGeom>
          <a:noFill/>
          <a:ln>
            <a:noFill/>
          </a:ln>
        </p:spPr>
      </p:pic>
      <p:pic>
        <p:nvPicPr>
          <p:cNvPr id="100" name="Google Shape;100;p18" descr="Graphical user interface&#10;&#10;Description automatically generated with low confidence"/>
          <p:cNvPicPr preferRelativeResize="0"/>
          <p:nvPr/>
        </p:nvPicPr>
        <p:blipFill rotWithShape="1">
          <a:blip r:embed="rId4">
            <a:alphaModFix/>
          </a:blip>
          <a:srcRect/>
          <a:stretch/>
        </p:blipFill>
        <p:spPr>
          <a:xfrm>
            <a:off x="7590672" y="4343425"/>
            <a:ext cx="1448558" cy="733400"/>
          </a:xfrm>
          <a:prstGeom prst="rect">
            <a:avLst/>
          </a:prstGeom>
          <a:noFill/>
          <a:ln>
            <a:noFill/>
          </a:ln>
        </p:spPr>
      </p:pic>
      <p:pic>
        <p:nvPicPr>
          <p:cNvPr id="101" name="Google Shape;101;p18"/>
          <p:cNvPicPr preferRelativeResize="0"/>
          <p:nvPr/>
        </p:nvPicPr>
        <p:blipFill>
          <a:blip r:embed="rId5">
            <a:alphaModFix/>
          </a:blip>
          <a:stretch>
            <a:fillRect/>
          </a:stretch>
        </p:blipFill>
        <p:spPr>
          <a:xfrm>
            <a:off x="4479925" y="445025"/>
            <a:ext cx="4352376" cy="3139176"/>
          </a:xfrm>
          <a:prstGeom prst="rect">
            <a:avLst/>
          </a:prstGeom>
          <a:noFill/>
          <a:ln>
            <a:noFill/>
          </a:ln>
        </p:spPr>
      </p:pic>
      <p:sp>
        <p:nvSpPr>
          <p:cNvPr id="102" name="Google Shape;102;p18"/>
          <p:cNvSpPr txBox="1"/>
          <p:nvPr/>
        </p:nvSpPr>
        <p:spPr>
          <a:xfrm>
            <a:off x="4655414" y="3584200"/>
            <a:ext cx="4001400" cy="3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2400"/>
              </a:spcBef>
              <a:spcAft>
                <a:spcPts val="0"/>
              </a:spcAft>
              <a:buClr>
                <a:schemeClr val="dk1"/>
              </a:buClr>
              <a:buSzPts val="1100"/>
              <a:buFont typeface="Arial"/>
              <a:buNone/>
            </a:pPr>
            <a:r>
              <a:rPr lang="en" sz="1000">
                <a:solidFill>
                  <a:schemeClr val="dk1"/>
                </a:solidFill>
              </a:rPr>
              <a:t>Unidentified family in a Ford Model T Tourabout, circa 1910</a:t>
            </a:r>
            <a:endParaRPr sz="1000">
              <a:solidFill>
                <a:schemeClr val="dk1"/>
              </a:solidFill>
            </a:endParaRPr>
          </a:p>
          <a:p>
            <a:pPr marL="0" lvl="0" indent="0" algn="l" rtl="0">
              <a:spcBef>
                <a:spcPts val="600"/>
              </a:spcBef>
              <a:spcAft>
                <a:spcPts val="0"/>
              </a:spcAft>
              <a:buNone/>
            </a:pP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Fathers leave to go to war . . . . . </a:t>
            </a:r>
            <a:endParaRPr/>
          </a:p>
        </p:txBody>
      </p:sp>
      <p:sp>
        <p:nvSpPr>
          <p:cNvPr id="108" name="Google Shape;108;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Many mothers need to work outside the home.</a:t>
            </a:r>
            <a:endParaRPr/>
          </a:p>
          <a:p>
            <a:pPr marL="0" lvl="0" indent="0" algn="l" rtl="0">
              <a:spcBef>
                <a:spcPts val="1200"/>
              </a:spcBef>
              <a:spcAft>
                <a:spcPts val="1200"/>
              </a:spcAft>
              <a:buNone/>
            </a:pPr>
            <a:r>
              <a:rPr lang="en"/>
              <a:t>How will this change things for children?</a:t>
            </a:r>
            <a:endParaRPr/>
          </a:p>
        </p:txBody>
      </p:sp>
      <p:pic>
        <p:nvPicPr>
          <p:cNvPr id="109" name="Google Shape;109;p19"/>
          <p:cNvPicPr preferRelativeResize="0"/>
          <p:nvPr/>
        </p:nvPicPr>
        <p:blipFill>
          <a:blip r:embed="rId3">
            <a:alphaModFix/>
          </a:blip>
          <a:stretch>
            <a:fillRect/>
          </a:stretch>
        </p:blipFill>
        <p:spPr>
          <a:xfrm>
            <a:off x="6046188" y="405200"/>
            <a:ext cx="2524125" cy="3810000"/>
          </a:xfrm>
          <a:prstGeom prst="rect">
            <a:avLst/>
          </a:prstGeom>
          <a:noFill/>
          <a:ln>
            <a:noFill/>
          </a:ln>
        </p:spPr>
      </p:pic>
      <p:pic>
        <p:nvPicPr>
          <p:cNvPr id="110" name="Google Shape;110;p19"/>
          <p:cNvPicPr preferRelativeResize="0"/>
          <p:nvPr/>
        </p:nvPicPr>
        <p:blipFill rotWithShape="1">
          <a:blip r:embed="rId4">
            <a:alphaModFix/>
          </a:blip>
          <a:srcRect l="50" t="-2090" r="-50" b="2090"/>
          <a:stretch/>
        </p:blipFill>
        <p:spPr>
          <a:xfrm>
            <a:off x="57150" y="4343425"/>
            <a:ext cx="7443801" cy="733400"/>
          </a:xfrm>
          <a:prstGeom prst="rect">
            <a:avLst/>
          </a:prstGeom>
          <a:noFill/>
          <a:ln>
            <a:noFill/>
          </a:ln>
        </p:spPr>
      </p:pic>
      <p:pic>
        <p:nvPicPr>
          <p:cNvPr id="111" name="Google Shape;111;p19" descr="Graphical user interface&#10;&#10;Description automatically generated with low confidence"/>
          <p:cNvPicPr preferRelativeResize="0"/>
          <p:nvPr/>
        </p:nvPicPr>
        <p:blipFill rotWithShape="1">
          <a:blip r:embed="rId5">
            <a:alphaModFix/>
          </a:blip>
          <a:srcRect/>
          <a:stretch/>
        </p:blipFill>
        <p:spPr>
          <a:xfrm>
            <a:off x="7590672" y="4343425"/>
            <a:ext cx="1448558" cy="733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311700" y="253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Start Your Day Off Right - Breakfast</a:t>
            </a:r>
            <a:endParaRPr/>
          </a:p>
        </p:txBody>
      </p:sp>
      <p:sp>
        <p:nvSpPr>
          <p:cNvPr id="117" name="Google Shape;117;p20"/>
          <p:cNvSpPr txBox="1">
            <a:spLocks noGrp="1"/>
          </p:cNvSpPr>
          <p:nvPr>
            <p:ph type="body" idx="1"/>
          </p:nvPr>
        </p:nvSpPr>
        <p:spPr>
          <a:xfrm>
            <a:off x="311700" y="1017725"/>
            <a:ext cx="54357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t>All citizens were encouraged to conserve foods like meat and wheat, choosing canned fruits, oatmeal, and foods that did not require butter, milk, or eggs.</a:t>
            </a:r>
            <a:endParaRPr/>
          </a:p>
          <a:p>
            <a:pPr marL="0" lvl="0" indent="0" algn="l" rtl="0">
              <a:spcBef>
                <a:spcPts val="1200"/>
              </a:spcBef>
              <a:spcAft>
                <a:spcPts val="0"/>
              </a:spcAft>
              <a:buNone/>
            </a:pPr>
            <a:r>
              <a:rPr lang="en"/>
              <a:t>Fannie Farmer’s </a:t>
            </a:r>
            <a:r>
              <a:rPr lang="en" i="1"/>
              <a:t>Boston Cooking School Cookbook</a:t>
            </a:r>
            <a:r>
              <a:rPr lang="en"/>
              <a:t> has this sample menu for breakfast:</a:t>
            </a:r>
            <a:endParaRPr/>
          </a:p>
          <a:p>
            <a:pPr marL="2286000" lvl="0" indent="457200" algn="l" rtl="0">
              <a:spcBef>
                <a:spcPts val="1200"/>
              </a:spcBef>
              <a:spcAft>
                <a:spcPts val="0"/>
              </a:spcAft>
              <a:buNone/>
            </a:pPr>
            <a:r>
              <a:rPr lang="en">
                <a:solidFill>
                  <a:srgbClr val="464646"/>
                </a:solidFill>
              </a:rPr>
              <a:t>fried hominy </a:t>
            </a:r>
            <a:endParaRPr>
              <a:solidFill>
                <a:srgbClr val="464646"/>
              </a:solidFill>
            </a:endParaRPr>
          </a:p>
          <a:p>
            <a:pPr marL="2286000" lvl="0" indent="457200" algn="l" rtl="0">
              <a:spcBef>
                <a:spcPts val="1200"/>
              </a:spcBef>
              <a:spcAft>
                <a:spcPts val="0"/>
              </a:spcAft>
              <a:buNone/>
            </a:pPr>
            <a:r>
              <a:rPr lang="en">
                <a:solidFill>
                  <a:srgbClr val="464646"/>
                </a:solidFill>
              </a:rPr>
              <a:t>maple syrup </a:t>
            </a:r>
            <a:endParaRPr>
              <a:solidFill>
                <a:srgbClr val="464646"/>
              </a:solidFill>
            </a:endParaRPr>
          </a:p>
          <a:p>
            <a:pPr marL="2286000" lvl="0" indent="457200" algn="l" rtl="0">
              <a:spcBef>
                <a:spcPts val="1200"/>
              </a:spcBef>
              <a:spcAft>
                <a:spcPts val="0"/>
              </a:spcAft>
              <a:buNone/>
            </a:pPr>
            <a:r>
              <a:rPr lang="en">
                <a:solidFill>
                  <a:srgbClr val="464646"/>
                </a:solidFill>
              </a:rPr>
              <a:t>raised biscuits </a:t>
            </a:r>
            <a:endParaRPr>
              <a:solidFill>
                <a:srgbClr val="464646"/>
              </a:solidFill>
            </a:endParaRPr>
          </a:p>
          <a:p>
            <a:pPr marL="2286000" lvl="0" indent="457200" algn="l" rtl="0">
              <a:spcBef>
                <a:spcPts val="1200"/>
              </a:spcBef>
              <a:spcAft>
                <a:spcPts val="0"/>
              </a:spcAft>
              <a:buNone/>
            </a:pPr>
            <a:r>
              <a:rPr lang="en">
                <a:solidFill>
                  <a:srgbClr val="464646"/>
                </a:solidFill>
              </a:rPr>
              <a:t>sliced peaches</a:t>
            </a:r>
            <a:endParaRPr>
              <a:solidFill>
                <a:srgbClr val="464646"/>
              </a:solidFill>
            </a:endParaRPr>
          </a:p>
          <a:p>
            <a:pPr marL="2286000" lvl="0" indent="457200" algn="l" rtl="0">
              <a:spcBef>
                <a:spcPts val="1200"/>
              </a:spcBef>
              <a:spcAft>
                <a:spcPts val="1200"/>
              </a:spcAft>
              <a:buNone/>
            </a:pPr>
            <a:r>
              <a:rPr lang="en">
                <a:solidFill>
                  <a:srgbClr val="464646"/>
                </a:solidFill>
              </a:rPr>
              <a:t>coffee</a:t>
            </a:r>
            <a:endParaRPr>
              <a:solidFill>
                <a:srgbClr val="464646"/>
              </a:solidFill>
            </a:endParaRPr>
          </a:p>
        </p:txBody>
      </p:sp>
      <p:pic>
        <p:nvPicPr>
          <p:cNvPr id="118" name="Google Shape;118;p20"/>
          <p:cNvPicPr preferRelativeResize="0"/>
          <p:nvPr/>
        </p:nvPicPr>
        <p:blipFill>
          <a:blip r:embed="rId3">
            <a:alphaModFix/>
          </a:blip>
          <a:stretch>
            <a:fillRect/>
          </a:stretch>
        </p:blipFill>
        <p:spPr>
          <a:xfrm>
            <a:off x="6131200" y="167125"/>
            <a:ext cx="2756700" cy="4129974"/>
          </a:xfrm>
          <a:prstGeom prst="rect">
            <a:avLst/>
          </a:prstGeom>
          <a:noFill/>
          <a:ln>
            <a:noFill/>
          </a:ln>
        </p:spPr>
      </p:pic>
      <p:pic>
        <p:nvPicPr>
          <p:cNvPr id="119" name="Google Shape;119;p20"/>
          <p:cNvPicPr preferRelativeResize="0"/>
          <p:nvPr/>
        </p:nvPicPr>
        <p:blipFill rotWithShape="1">
          <a:blip r:embed="rId4">
            <a:alphaModFix/>
          </a:blip>
          <a:srcRect l="50" t="-2090" r="-50" b="2090"/>
          <a:stretch/>
        </p:blipFill>
        <p:spPr>
          <a:xfrm>
            <a:off x="57150" y="4343425"/>
            <a:ext cx="7443801" cy="733400"/>
          </a:xfrm>
          <a:prstGeom prst="rect">
            <a:avLst/>
          </a:prstGeom>
          <a:noFill/>
          <a:ln>
            <a:noFill/>
          </a:ln>
        </p:spPr>
      </p:pic>
      <p:pic>
        <p:nvPicPr>
          <p:cNvPr id="120" name="Google Shape;120;p20" descr="Graphical user interface&#10;&#10;Description automatically generated with low confidence"/>
          <p:cNvPicPr preferRelativeResize="0"/>
          <p:nvPr/>
        </p:nvPicPr>
        <p:blipFill rotWithShape="1">
          <a:blip r:embed="rId5">
            <a:alphaModFix/>
          </a:blip>
          <a:srcRect/>
          <a:stretch/>
        </p:blipFill>
        <p:spPr>
          <a:xfrm>
            <a:off x="7590672" y="4343425"/>
            <a:ext cx="1448558" cy="733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311700" y="271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Getting Dressed for the Day</a:t>
            </a:r>
            <a:endParaRPr/>
          </a:p>
        </p:txBody>
      </p:sp>
      <p:sp>
        <p:nvSpPr>
          <p:cNvPr id="126" name="Google Shape;126;p21"/>
          <p:cNvSpPr txBox="1">
            <a:spLocks noGrp="1"/>
          </p:cNvSpPr>
          <p:nvPr>
            <p:ph type="body" idx="1"/>
          </p:nvPr>
        </p:nvSpPr>
        <p:spPr>
          <a:xfrm>
            <a:off x="311700" y="1152475"/>
            <a:ext cx="3758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Knickers and knee socks were common for boys.</a:t>
            </a:r>
            <a:endParaRPr/>
          </a:p>
          <a:p>
            <a:pPr marL="0" lvl="0" indent="0" algn="l" rtl="0">
              <a:spcBef>
                <a:spcPts val="1200"/>
              </a:spcBef>
              <a:spcAft>
                <a:spcPts val="0"/>
              </a:spcAft>
              <a:buNone/>
            </a:pPr>
            <a:r>
              <a:rPr lang="en"/>
              <a:t>Knee-length dresses with knee socks for girls</a:t>
            </a:r>
            <a:endParaRPr/>
          </a:p>
          <a:p>
            <a:pPr marL="0" lvl="0" indent="0" algn="l" rtl="0">
              <a:spcBef>
                <a:spcPts val="1200"/>
              </a:spcBef>
              <a:spcAft>
                <a:spcPts val="1200"/>
              </a:spcAft>
              <a:buNone/>
            </a:pPr>
            <a:r>
              <a:rPr lang="en"/>
              <a:t>Hair ribbons became the fashion</a:t>
            </a:r>
            <a:endParaRPr/>
          </a:p>
        </p:txBody>
      </p:sp>
      <p:pic>
        <p:nvPicPr>
          <p:cNvPr id="127" name="Google Shape;127;p21"/>
          <p:cNvPicPr preferRelativeResize="0"/>
          <p:nvPr/>
        </p:nvPicPr>
        <p:blipFill>
          <a:blip r:embed="rId3">
            <a:alphaModFix/>
          </a:blip>
          <a:stretch>
            <a:fillRect/>
          </a:stretch>
        </p:blipFill>
        <p:spPr>
          <a:xfrm>
            <a:off x="4152025" y="900100"/>
            <a:ext cx="4762500" cy="3343275"/>
          </a:xfrm>
          <a:prstGeom prst="rect">
            <a:avLst/>
          </a:prstGeom>
          <a:noFill/>
          <a:ln>
            <a:noFill/>
          </a:ln>
        </p:spPr>
      </p:pic>
      <p:pic>
        <p:nvPicPr>
          <p:cNvPr id="128" name="Google Shape;128;p21"/>
          <p:cNvPicPr preferRelativeResize="0"/>
          <p:nvPr/>
        </p:nvPicPr>
        <p:blipFill rotWithShape="1">
          <a:blip r:embed="rId4">
            <a:alphaModFix/>
          </a:blip>
          <a:srcRect l="50" t="-2090" r="-50" b="2090"/>
          <a:stretch/>
        </p:blipFill>
        <p:spPr>
          <a:xfrm>
            <a:off x="57150" y="4343425"/>
            <a:ext cx="7443801" cy="733400"/>
          </a:xfrm>
          <a:prstGeom prst="rect">
            <a:avLst/>
          </a:prstGeom>
          <a:noFill/>
          <a:ln>
            <a:noFill/>
          </a:ln>
        </p:spPr>
      </p:pic>
      <p:pic>
        <p:nvPicPr>
          <p:cNvPr id="129" name="Google Shape;129;p21" descr="Graphical user interface&#10;&#10;Description automatically generated with low confidence"/>
          <p:cNvPicPr preferRelativeResize="0"/>
          <p:nvPr/>
        </p:nvPicPr>
        <p:blipFill rotWithShape="1">
          <a:blip r:embed="rId5">
            <a:alphaModFix/>
          </a:blip>
          <a:srcRect/>
          <a:stretch/>
        </p:blipFill>
        <p:spPr>
          <a:xfrm>
            <a:off x="7590672" y="4343425"/>
            <a:ext cx="1448558" cy="7334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1134</Words>
  <Application>Microsoft Office PowerPoint</Application>
  <PresentationFormat>On-screen Show (16:9)</PresentationFormat>
  <Paragraphs>94</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Calligraffitti</vt:lpstr>
      <vt:lpstr>Arial</vt:lpstr>
      <vt:lpstr>Simple Light</vt:lpstr>
      <vt:lpstr>A Day in the Life of a Child</vt:lpstr>
      <vt:lpstr>Objectives:</vt:lpstr>
      <vt:lpstr>Guiding Questions</vt:lpstr>
      <vt:lpstr>Postcard to the Past</vt:lpstr>
      <vt:lpstr>PowerPoint Presentation</vt:lpstr>
      <vt:lpstr>Before the war . . . . </vt:lpstr>
      <vt:lpstr>Fathers leave to go to war . . . . . </vt:lpstr>
      <vt:lpstr>Start Your Day Off Right - Breakfast</vt:lpstr>
      <vt:lpstr>Getting Dressed for the Day</vt:lpstr>
      <vt:lpstr>The School Day</vt:lpstr>
      <vt:lpstr>PowerPoint Presentation</vt:lpstr>
      <vt:lpstr>Lunch</vt:lpstr>
      <vt:lpstr>After School Activities</vt:lpstr>
      <vt:lpstr>Organizations &amp; Groups</vt:lpstr>
      <vt:lpstr>Communication</vt:lpstr>
      <vt:lpstr>Building Your Time Capsule</vt:lpstr>
      <vt:lpstr>PowerPoint Presentation</vt:lpstr>
      <vt:lpstr>Exit Ticket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Day in the Life of a Child</dc:title>
  <cp:lastModifiedBy>Jashin Lin</cp:lastModifiedBy>
  <cp:revision>1</cp:revision>
  <dcterms:modified xsi:type="dcterms:W3CDTF">2024-03-15T02:45:50Z</dcterms:modified>
</cp:coreProperties>
</file>