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3"/>
  </p:notesMasterIdLst>
  <p:sldIdLst>
    <p:sldId id="257" r:id="rId2"/>
    <p:sldId id="270" r:id="rId3"/>
    <p:sldId id="271" r:id="rId4"/>
    <p:sldId id="272" r:id="rId5"/>
    <p:sldId id="273" r:id="rId6"/>
    <p:sldId id="274" r:id="rId7"/>
    <p:sldId id="275" r:id="rId8"/>
    <p:sldId id="276" r:id="rId9"/>
    <p:sldId id="277" r:id="rId10"/>
    <p:sldId id="278" r:id="rId11"/>
    <p:sldId id="279" r:id="rId1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986606-7C57-4169-9FDF-96E5F9AF2A7F}">
          <p14:sldIdLst>
            <p14:sldId id="257"/>
            <p14:sldId id="270"/>
            <p14:sldId id="271"/>
            <p14:sldId id="272"/>
            <p14:sldId id="273"/>
            <p14:sldId id="274"/>
            <p14:sldId id="275"/>
            <p14:sldId id="276"/>
            <p14:sldId id="277"/>
            <p14:sldId id="278"/>
            <p14:sldId id="2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9" autoAdjust="0"/>
  </p:normalViewPr>
  <p:slideViewPr>
    <p:cSldViewPr snapToGrid="0" snapToObjects="1">
      <p:cViewPr varScale="1">
        <p:scale>
          <a:sx n="117" d="100"/>
          <a:sy n="117" d="100"/>
        </p:scale>
        <p:origin x="102" y="4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F617B0-0A75-4827-8518-6BCFC54BC89E}" type="datetimeFigureOut">
              <a:rPr lang="en-US" smtClean="0"/>
              <a:t>8/14/2017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EA1EDD-0E08-4CCA-BF1C-F5FF721623A9}" type="slidenum">
              <a:rPr lang="en-US" smtClean="0"/>
              <a:t>‹#›</a:t>
            </a:fld>
            <a:endParaRPr lang="en-US"/>
          </a:p>
        </p:txBody>
      </p:sp>
    </p:spTree>
    <p:extLst>
      <p:ext uri="{BB962C8B-B14F-4D97-AF65-F5344CB8AC3E}">
        <p14:creationId xmlns:p14="http://schemas.microsoft.com/office/powerpoint/2010/main" val="32640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26CF3-914D-40DD-AC49-ECFBA9B26D1A}" type="slidenum">
              <a:rPr lang="en-US" smtClean="0"/>
              <a:t>2</a:t>
            </a:fld>
            <a:endParaRPr lang="en-US"/>
          </a:p>
        </p:txBody>
      </p:sp>
    </p:spTree>
    <p:extLst>
      <p:ext uri="{BB962C8B-B14F-4D97-AF65-F5344CB8AC3E}">
        <p14:creationId xmlns:p14="http://schemas.microsoft.com/office/powerpoint/2010/main" val="21613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26CF3-914D-40DD-AC49-ECFBA9B26D1A}" type="slidenum">
              <a:rPr lang="en-US" smtClean="0"/>
              <a:t>11</a:t>
            </a:fld>
            <a:endParaRPr lang="en-US"/>
          </a:p>
        </p:txBody>
      </p:sp>
    </p:spTree>
    <p:extLst>
      <p:ext uri="{BB962C8B-B14F-4D97-AF65-F5344CB8AC3E}">
        <p14:creationId xmlns:p14="http://schemas.microsoft.com/office/powerpoint/2010/main" val="59542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26CF3-914D-40DD-AC49-ECFBA9B26D1A}" type="slidenum">
              <a:rPr lang="en-US" smtClean="0"/>
              <a:t>3</a:t>
            </a:fld>
            <a:endParaRPr lang="en-US"/>
          </a:p>
        </p:txBody>
      </p:sp>
    </p:spTree>
    <p:extLst>
      <p:ext uri="{BB962C8B-B14F-4D97-AF65-F5344CB8AC3E}">
        <p14:creationId xmlns:p14="http://schemas.microsoft.com/office/powerpoint/2010/main" val="187942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26CF3-914D-40DD-AC49-ECFBA9B26D1A}" type="slidenum">
              <a:rPr lang="en-US" smtClean="0"/>
              <a:t>4</a:t>
            </a:fld>
            <a:endParaRPr lang="en-US"/>
          </a:p>
        </p:txBody>
      </p:sp>
    </p:spTree>
    <p:extLst>
      <p:ext uri="{BB962C8B-B14F-4D97-AF65-F5344CB8AC3E}">
        <p14:creationId xmlns:p14="http://schemas.microsoft.com/office/powerpoint/2010/main" val="149736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26CF3-914D-40DD-AC49-ECFBA9B26D1A}" type="slidenum">
              <a:rPr lang="en-US" smtClean="0"/>
              <a:t>5</a:t>
            </a:fld>
            <a:endParaRPr lang="en-US"/>
          </a:p>
        </p:txBody>
      </p:sp>
    </p:spTree>
    <p:extLst>
      <p:ext uri="{BB962C8B-B14F-4D97-AF65-F5344CB8AC3E}">
        <p14:creationId xmlns:p14="http://schemas.microsoft.com/office/powerpoint/2010/main" val="258145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26CF3-914D-40DD-AC49-ECFBA9B26D1A}" type="slidenum">
              <a:rPr lang="en-US" smtClean="0"/>
              <a:t>6</a:t>
            </a:fld>
            <a:endParaRPr lang="en-US"/>
          </a:p>
        </p:txBody>
      </p:sp>
    </p:spTree>
    <p:extLst>
      <p:ext uri="{BB962C8B-B14F-4D97-AF65-F5344CB8AC3E}">
        <p14:creationId xmlns:p14="http://schemas.microsoft.com/office/powerpoint/2010/main" val="326059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26CF3-914D-40DD-AC49-ECFBA9B26D1A}" type="slidenum">
              <a:rPr lang="en-US" smtClean="0"/>
              <a:t>7</a:t>
            </a:fld>
            <a:endParaRPr lang="en-US"/>
          </a:p>
        </p:txBody>
      </p:sp>
    </p:spTree>
    <p:extLst>
      <p:ext uri="{BB962C8B-B14F-4D97-AF65-F5344CB8AC3E}">
        <p14:creationId xmlns:p14="http://schemas.microsoft.com/office/powerpoint/2010/main" val="43420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26CF3-914D-40DD-AC49-ECFBA9B26D1A}" type="slidenum">
              <a:rPr lang="en-US" smtClean="0"/>
              <a:t>8</a:t>
            </a:fld>
            <a:endParaRPr lang="en-US"/>
          </a:p>
        </p:txBody>
      </p:sp>
    </p:spTree>
    <p:extLst>
      <p:ext uri="{BB962C8B-B14F-4D97-AF65-F5344CB8AC3E}">
        <p14:creationId xmlns:p14="http://schemas.microsoft.com/office/powerpoint/2010/main" val="345352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slide, have students discuss why this style of trench is more effective than the earlier, more linear trench designs.  Have students come to the board to draw the line of sight on these aerial photos.</a:t>
            </a:r>
          </a:p>
        </p:txBody>
      </p:sp>
      <p:sp>
        <p:nvSpPr>
          <p:cNvPr id="4" name="Slide Number Placeholder 3"/>
          <p:cNvSpPr>
            <a:spLocks noGrp="1"/>
          </p:cNvSpPr>
          <p:nvPr>
            <p:ph type="sldNum" sz="quarter" idx="10"/>
          </p:nvPr>
        </p:nvSpPr>
        <p:spPr/>
        <p:txBody>
          <a:bodyPr/>
          <a:lstStyle/>
          <a:p>
            <a:fld id="{77D26CF3-914D-40DD-AC49-ECFBA9B26D1A}" type="slidenum">
              <a:rPr lang="en-US" smtClean="0"/>
              <a:t>9</a:t>
            </a:fld>
            <a:endParaRPr lang="en-US"/>
          </a:p>
        </p:txBody>
      </p:sp>
    </p:spTree>
    <p:extLst>
      <p:ext uri="{BB962C8B-B14F-4D97-AF65-F5344CB8AC3E}">
        <p14:creationId xmlns:p14="http://schemas.microsoft.com/office/powerpoint/2010/main" val="259851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D26CF3-914D-40DD-AC49-ECFBA9B26D1A}" type="slidenum">
              <a:rPr lang="en-US" smtClean="0"/>
              <a:t>10</a:t>
            </a:fld>
            <a:endParaRPr lang="en-US"/>
          </a:p>
        </p:txBody>
      </p:sp>
    </p:spTree>
    <p:extLst>
      <p:ext uri="{BB962C8B-B14F-4D97-AF65-F5344CB8AC3E}">
        <p14:creationId xmlns:p14="http://schemas.microsoft.com/office/powerpoint/2010/main" val="200376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805355"/>
            <a:ext cx="6517482" cy="1614853"/>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313259" y="3477362"/>
            <a:ext cx="6517482" cy="727318"/>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8894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8B9455-8E91-9F4D-8612-E402DDBD5DAE}" type="datetimeFigureOut">
              <a:rPr lang="en-US" smtClean="0"/>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3637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08865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50676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B9455-8E91-9F4D-8612-E402DDBD5DAE}" type="datetimeFigureOut">
              <a:rPr lang="en-US" smtClean="0"/>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7429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305985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917448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3000000"/>
            </a:lightRig>
          </a:scene3d>
          <a:sp3d prstMaterial="powder">
            <a:bevelT w="0" h="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56575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2774714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solidFill>
                  <a:srgbClr val="E3252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rgbClr val="E32526"/>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rgbClr val="E32526"/>
                </a:solidFill>
                <a:effectLst/>
              </a:rPr>
              <a:t>”</a:t>
            </a:r>
          </a:p>
        </p:txBody>
      </p:sp>
    </p:spTree>
    <p:extLst>
      <p:ext uri="{BB962C8B-B14F-4D97-AF65-F5344CB8AC3E}">
        <p14:creationId xmlns:p14="http://schemas.microsoft.com/office/powerpoint/2010/main" val="370979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8B9455-8E91-9F4D-8612-E402DDBD5DAE}"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340322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2602525"/>
            <a:ext cx="6517482" cy="1614853"/>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313259" y="4274532"/>
            <a:ext cx="6517482" cy="50066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254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8B9455-8E91-9F4D-8612-E402DDBD5DAE}" type="datetimeFigureOut">
              <a:rPr lang="en-US" smtClean="0"/>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80551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rgbClr val="E3252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noFill/>
            <a:miter lim="800000"/>
          </a:ln>
          <a:effectLst/>
          <a:scene3d>
            <a:camera prst="orthographicFront"/>
            <a:lightRig rig="threePt" dir="t">
              <a:rot lat="0" lon="0" rev="2700000"/>
            </a:lightRig>
          </a:scene3d>
          <a:sp3d>
            <a:bevelT w="0" h="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8B9455-8E91-9F4D-8612-E402DDBD5DAE}" type="datetimeFigureOut">
              <a:rPr lang="en-US" smtClean="0"/>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8236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3259" y="3399692"/>
            <a:ext cx="6517482" cy="422030"/>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74371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325222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2414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B9455-8E91-9F4D-8612-E402DDBD5DAE}"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11900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8B9455-8E91-9F4D-8612-E402DDBD5DAE}"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62442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8B9455-8E91-9F4D-8612-E402DDBD5DAE}"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14259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rgbClr val="E4303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rgbClr val="E4303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8B9455-8E91-9F4D-8612-E402DDBD5DAE}" type="datetimeFigureOut">
              <a:rPr lang="en-US" smtClean="0"/>
              <a:t>8/14/2017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C6842-06A8-FA43-9195-7D3A1BDF0BFD}" type="slidenum">
              <a:rPr lang="en-US" smtClean="0"/>
              <a:t>‹#›</a:t>
            </a:fld>
            <a:endParaRPr lang="en-US"/>
          </a:p>
        </p:txBody>
      </p:sp>
    </p:spTree>
    <p:extLst>
      <p:ext uri="{BB962C8B-B14F-4D97-AF65-F5344CB8AC3E}">
        <p14:creationId xmlns:p14="http://schemas.microsoft.com/office/powerpoint/2010/main" val="56685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32" y="268504"/>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2" y="1579936"/>
            <a:ext cx="7773339" cy="2568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9053" y="4262315"/>
            <a:ext cx="2057400" cy="273844"/>
          </a:xfrm>
          <a:prstGeom prst="rect">
            <a:avLst/>
          </a:prstGeom>
        </p:spPr>
        <p:txBody>
          <a:bodyPr vert="horz" lIns="91440" tIns="45720" rIns="91440" bIns="45720" rtlCol="0" anchor="ctr"/>
          <a:lstStyle>
            <a:lvl1pPr algn="r">
              <a:defRPr sz="750">
                <a:solidFill>
                  <a:schemeClr val="tx1"/>
                </a:solidFill>
              </a:defRPr>
            </a:lvl1pPr>
          </a:lstStyle>
          <a:p>
            <a:fld id="{EA8B9455-8E91-9F4D-8612-E402DDBD5DAE}" type="datetimeFigureOut">
              <a:rPr lang="en-US" smtClean="0"/>
              <a:t>8/14/2017</a:t>
            </a:fld>
            <a:endParaRPr lang="en-US"/>
          </a:p>
        </p:txBody>
      </p:sp>
      <p:sp>
        <p:nvSpPr>
          <p:cNvPr id="5" name="Footer Placeholder 4"/>
          <p:cNvSpPr>
            <a:spLocks noGrp="1"/>
          </p:cNvSpPr>
          <p:nvPr>
            <p:ph type="ftr" sz="quarter" idx="3"/>
          </p:nvPr>
        </p:nvSpPr>
        <p:spPr>
          <a:xfrm>
            <a:off x="685331" y="4262315"/>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275535"/>
            <a:ext cx="573161" cy="273844"/>
          </a:xfrm>
          <a:prstGeom prst="rect">
            <a:avLst/>
          </a:prstGeom>
        </p:spPr>
        <p:txBody>
          <a:bodyPr vert="horz" lIns="91440" tIns="45720" rIns="91440" bIns="45720" rtlCol="0" anchor="ctr"/>
          <a:lstStyle>
            <a:lvl1pPr algn="r">
              <a:defRPr sz="750">
                <a:solidFill>
                  <a:schemeClr val="tx1"/>
                </a:solidFill>
              </a:defRPr>
            </a:lvl1pPr>
          </a:lstStyle>
          <a:p>
            <a:fld id="{551C6842-06A8-FA43-9195-7D3A1BDF0BFD}" type="slidenum">
              <a:rPr lang="en-US" smtClean="0"/>
              <a:t>‹#›</a:t>
            </a:fld>
            <a:endParaRPr lang="en-US"/>
          </a:p>
        </p:txBody>
      </p:sp>
    </p:spTree>
    <p:extLst>
      <p:ext uri="{BB962C8B-B14F-4D97-AF65-F5344CB8AC3E}">
        <p14:creationId xmlns:p14="http://schemas.microsoft.com/office/powerpoint/2010/main" val="1770867829"/>
      </p:ext>
    </p:extLst>
  </p:cSld>
  <p:clrMap bg1="lt1" tx1="dk1" bg2="lt2" tx2="dk2" accent1="accent1" accent2="accent2" accent3="accent3" accent4="accent4" accent5="accent5" accent6="accent6" hlink="hlink" folHlink="folHlink"/>
  <p:sldLayoutIdLst>
    <p:sldLayoutId id="2147483691" r:id="rId1"/>
    <p:sldLayoutId id="2147483709" r:id="rId2"/>
    <p:sldLayoutId id="2147483708" r:id="rId3"/>
    <p:sldLayoutId id="2147483692" r:id="rId4"/>
    <p:sldLayoutId id="2147483711" r:id="rId5"/>
    <p:sldLayoutId id="2147483712" r:id="rId6"/>
    <p:sldLayoutId id="2147483693" r:id="rId7"/>
    <p:sldLayoutId id="2147483694" r:id="rId8"/>
    <p:sldLayoutId id="2147483695" r:id="rId9"/>
    <p:sldLayoutId id="2147483696" r:id="rId10"/>
    <p:sldLayoutId id="2147483697" r:id="rId11"/>
    <p:sldLayoutId id="2147483710" r:id="rId12"/>
    <p:sldLayoutId id="2147483713"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rgbClr val="E32526"/>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rgbClr val="E32526"/>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Changing technology, changing tactics</a:t>
            </a:r>
          </a:p>
        </p:txBody>
      </p:sp>
      <p:sp>
        <p:nvSpPr>
          <p:cNvPr id="10" name="Subtitle 9"/>
          <p:cNvSpPr>
            <a:spLocks noGrp="1"/>
          </p:cNvSpPr>
          <p:nvPr>
            <p:ph type="subTitle" idx="1"/>
          </p:nvPr>
        </p:nvSpPr>
        <p:spPr/>
        <p:txBody>
          <a:bodyPr/>
          <a:lstStyle/>
          <a:p>
            <a:r>
              <a:rPr lang="en-US" dirty="0"/>
              <a:t>Lesson by Cameron c. may, </a:t>
            </a:r>
            <a:br>
              <a:rPr lang="en-US" dirty="0"/>
            </a:br>
            <a:r>
              <a:rPr lang="en-US" dirty="0"/>
              <a:t>national </a:t>
            </a:r>
            <a:r>
              <a:rPr lang="en-US" dirty="0" err="1"/>
              <a:t>wwi</a:t>
            </a:r>
            <a:r>
              <a:rPr lang="en-US" dirty="0"/>
              <a:t> museum and memorial teacher fellow</a:t>
            </a:r>
          </a:p>
        </p:txBody>
      </p:sp>
    </p:spTree>
    <p:extLst>
      <p:ext uri="{BB962C8B-B14F-4D97-AF65-F5344CB8AC3E}">
        <p14:creationId xmlns:p14="http://schemas.microsoft.com/office/powerpoint/2010/main" val="46123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Trench map sample – how does this compare to what you drew at the start of class?</a:t>
            </a:r>
          </a:p>
        </p:txBody>
      </p:sp>
      <p:pic>
        <p:nvPicPr>
          <p:cNvPr id="6" name="Content Placeholder 5"/>
          <p:cNvPicPr>
            <a:picLocks noGrp="1" noChangeAspect="1"/>
          </p:cNvPicPr>
          <p:nvPr>
            <p:ph idx="4294967295"/>
          </p:nvPr>
        </p:nvPicPr>
        <p:blipFill>
          <a:blip r:embed="rId3"/>
          <a:stretch>
            <a:fillRect/>
          </a:stretch>
        </p:blipFill>
        <p:spPr>
          <a:xfrm>
            <a:off x="587322" y="1418025"/>
            <a:ext cx="7810139" cy="3086099"/>
          </a:xfrm>
          <a:prstGeom prst="rect">
            <a:avLst/>
          </a:prstGeom>
        </p:spPr>
      </p:pic>
    </p:spTree>
    <p:extLst>
      <p:ext uri="{BB962C8B-B14F-4D97-AF65-F5344CB8AC3E}">
        <p14:creationId xmlns:p14="http://schemas.microsoft.com/office/powerpoint/2010/main" val="223359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TANKS</a:t>
            </a:r>
            <a:br>
              <a:rPr lang="en-US" dirty="0"/>
            </a:br>
            <a:r>
              <a:rPr lang="en-US" dirty="0"/>
              <a:t> </a:t>
            </a:r>
          </a:p>
        </p:txBody>
      </p:sp>
      <p:pic>
        <p:nvPicPr>
          <p:cNvPr id="4" name="Content Placeholder 3"/>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20361" y="1115234"/>
            <a:ext cx="3175982" cy="2381987"/>
          </a:xfrm>
          <a:prstGeom prst="rect">
            <a:avLst/>
          </a:prstGeom>
        </p:spPr>
      </p:pic>
      <p:sp>
        <p:nvSpPr>
          <p:cNvPr id="6" name="TextBox 5"/>
          <p:cNvSpPr txBox="1"/>
          <p:nvPr/>
        </p:nvSpPr>
        <p:spPr>
          <a:xfrm>
            <a:off x="3251491" y="1462857"/>
            <a:ext cx="2504487" cy="1754326"/>
          </a:xfrm>
          <a:prstGeom prst="rect">
            <a:avLst/>
          </a:prstGeom>
          <a:noFill/>
        </p:spPr>
        <p:txBody>
          <a:bodyPr wrap="square" rtlCol="0">
            <a:spAutoFit/>
          </a:bodyPr>
          <a:lstStyle/>
          <a:p>
            <a:r>
              <a:rPr lang="en-US" sz="1350" dirty="0"/>
              <a:t>Now you have a trench protected by barbed wire, machine guns, heavy artillery and designed in a zig-zag pattern.</a:t>
            </a:r>
          </a:p>
          <a:p>
            <a:endParaRPr lang="en-US" sz="1350" dirty="0"/>
          </a:p>
          <a:p>
            <a:r>
              <a:rPr lang="en-US" sz="1350" dirty="0"/>
              <a:t>How do you breech the lines?  You need something strong, sturdy and impervious to weapons fire.</a:t>
            </a:r>
          </a:p>
        </p:txBody>
      </p:sp>
      <p:sp>
        <p:nvSpPr>
          <p:cNvPr id="7" name="Rectangle 6"/>
          <p:cNvSpPr/>
          <p:nvPr/>
        </p:nvSpPr>
        <p:spPr>
          <a:xfrm>
            <a:off x="5790111" y="3586012"/>
            <a:ext cx="3285624" cy="338554"/>
          </a:xfrm>
          <a:prstGeom prst="rect">
            <a:avLst/>
          </a:prstGeom>
          <a:ln>
            <a:noFill/>
          </a:ln>
        </p:spPr>
        <p:txBody>
          <a:bodyPr wrap="square">
            <a:spAutoFit/>
          </a:bodyPr>
          <a:lstStyle/>
          <a:p>
            <a:r>
              <a:rPr lang="en-US" sz="800" dirty="0">
                <a:latin typeface="+mj-lt"/>
                <a:ea typeface="Times New Roman" panose="02020603050405020304" pitchFamily="18" charset="0"/>
                <a:cs typeface="Times New Roman" panose="02020603050405020304" pitchFamily="18" charset="0"/>
              </a:rPr>
              <a:t>“Tank going forward, Battle of the Somme, 1916 photo”, 1926.21.2c (Kansas City, MO: National WWI Museum and Memorial).</a:t>
            </a:r>
            <a:endParaRPr lang="en-US" sz="800" dirty="0">
              <a:latin typeface="+mj-lt"/>
              <a:ea typeface="MS Mincho" panose="02020609040205080304" pitchFamily="49" charset="-128"/>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9751" y="1115234"/>
            <a:ext cx="3353890" cy="2449572"/>
          </a:xfrm>
          <a:prstGeom prst="rect">
            <a:avLst/>
          </a:prstGeom>
        </p:spPr>
      </p:pic>
      <p:sp>
        <p:nvSpPr>
          <p:cNvPr id="8" name="Rectangle 7"/>
          <p:cNvSpPr/>
          <p:nvPr/>
        </p:nvSpPr>
        <p:spPr>
          <a:xfrm>
            <a:off x="-34133" y="3543416"/>
            <a:ext cx="3285624" cy="338554"/>
          </a:xfrm>
          <a:prstGeom prst="rect">
            <a:avLst/>
          </a:prstGeom>
          <a:ln>
            <a:noFill/>
          </a:ln>
        </p:spPr>
        <p:txBody>
          <a:bodyPr wrap="square">
            <a:spAutoFit/>
          </a:bodyPr>
          <a:lstStyle/>
          <a:p>
            <a:r>
              <a:rPr lang="en-US" sz="800" dirty="0">
                <a:latin typeface="+mj-lt"/>
                <a:ea typeface="Times New Roman" panose="02020603050405020304" pitchFamily="18" charset="0"/>
                <a:cs typeface="Times New Roman" panose="02020603050405020304" pitchFamily="18" charset="0"/>
              </a:rPr>
              <a:t>“French-made Renault FT17 Tank (Kansas City, MO: National WWI Museum and Memorial).</a:t>
            </a:r>
            <a:endParaRPr lang="en-US" sz="800" dirty="0">
              <a:latin typeface="+mj-lt"/>
              <a:ea typeface="MS Mincho" panose="02020609040205080304" pitchFamily="49" charset="-128"/>
            </a:endParaRPr>
          </a:p>
        </p:txBody>
      </p:sp>
    </p:spTree>
    <p:extLst>
      <p:ext uri="{BB962C8B-B14F-4D97-AF65-F5344CB8AC3E}">
        <p14:creationId xmlns:p14="http://schemas.microsoft.com/office/powerpoint/2010/main" val="16686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trenches – glorified hole in the ground </a:t>
            </a:r>
          </a:p>
        </p:txBody>
      </p:sp>
      <p:sp>
        <p:nvSpPr>
          <p:cNvPr id="4" name="TextBox 3"/>
          <p:cNvSpPr txBox="1"/>
          <p:nvPr/>
        </p:nvSpPr>
        <p:spPr>
          <a:xfrm>
            <a:off x="2454442" y="4214843"/>
            <a:ext cx="4348140" cy="369332"/>
          </a:xfrm>
          <a:prstGeom prst="rect">
            <a:avLst/>
          </a:prstGeom>
          <a:noFill/>
        </p:spPr>
        <p:txBody>
          <a:bodyPr wrap="square" rtlCol="0">
            <a:spAutoFit/>
          </a:bodyPr>
          <a:lstStyle/>
          <a:p>
            <a:r>
              <a:rPr lang="en-US" sz="900" dirty="0"/>
              <a:t>“French trench in Champagne, France photo  1976.227.19”  (Kansas City, MO: National WWI Museum and Memorial).</a:t>
            </a:r>
          </a:p>
        </p:txBody>
      </p:sp>
      <p:pic>
        <p:nvPicPr>
          <p:cNvPr id="6" name="Content Placeholder 5"/>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2454442" y="1183192"/>
            <a:ext cx="4348140" cy="3031651"/>
          </a:xfrm>
        </p:spPr>
      </p:pic>
    </p:spTree>
    <p:extLst>
      <p:ext uri="{BB962C8B-B14F-4D97-AF65-F5344CB8AC3E}">
        <p14:creationId xmlns:p14="http://schemas.microsoft.com/office/powerpoint/2010/main" val="9903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Barbed wire</a:t>
            </a:r>
            <a:br>
              <a:rPr lang="en-US" dirty="0"/>
            </a:br>
            <a:endParaRPr lang="en-US" dirty="0"/>
          </a:p>
        </p:txBody>
      </p:sp>
      <p:sp>
        <p:nvSpPr>
          <p:cNvPr id="9" name="Content Placeholder 8"/>
          <p:cNvSpPr>
            <a:spLocks noGrp="1"/>
          </p:cNvSpPr>
          <p:nvPr>
            <p:ph sz="quarter" idx="13"/>
          </p:nvPr>
        </p:nvSpPr>
        <p:spPr>
          <a:xfrm>
            <a:off x="5179325" y="1296537"/>
            <a:ext cx="3231107" cy="3179122"/>
          </a:xfrm>
          <a:prstGeom prst="rect">
            <a:avLst/>
          </a:prstGeom>
        </p:spPr>
        <p:txBody>
          <a:bodyPr/>
          <a:lstStyle/>
          <a:p>
            <a:pPr marL="0" indent="0">
              <a:buNone/>
            </a:pPr>
            <a:r>
              <a:rPr lang="en-US" b="1" dirty="0"/>
              <a:t>Think about early trenches…</a:t>
            </a:r>
          </a:p>
          <a:p>
            <a:pPr lvl="1"/>
            <a:endParaRPr lang="en-US" cap="none" dirty="0">
              <a:solidFill>
                <a:schemeClr val="tx1"/>
              </a:solidFill>
            </a:endParaRPr>
          </a:p>
          <a:p>
            <a:pPr lvl="1"/>
            <a:r>
              <a:rPr lang="en-US" cap="none" dirty="0">
                <a:solidFill>
                  <a:schemeClr val="tx1"/>
                </a:solidFill>
              </a:rPr>
              <a:t>You have a stretch of open land, with little to no cover, between you and the enemy trench</a:t>
            </a:r>
          </a:p>
          <a:p>
            <a:pPr marL="342900" lvl="1" indent="0">
              <a:buNone/>
            </a:pPr>
            <a:endParaRPr lang="en-US" cap="none" dirty="0">
              <a:solidFill>
                <a:schemeClr val="tx1"/>
              </a:solidFill>
            </a:endParaRPr>
          </a:p>
          <a:p>
            <a:pPr lvl="1"/>
            <a:r>
              <a:rPr lang="en-US" cap="none" dirty="0">
                <a:solidFill>
                  <a:schemeClr val="tx1"/>
                </a:solidFill>
              </a:rPr>
              <a:t>You want to slow the enemy down… so you make it REALLY hard for him to get across “no man’s land” </a:t>
            </a:r>
          </a:p>
        </p:txBody>
      </p:sp>
      <p:sp>
        <p:nvSpPr>
          <p:cNvPr id="2" name="Rectangle 1"/>
          <p:cNvSpPr/>
          <p:nvPr/>
        </p:nvSpPr>
        <p:spPr>
          <a:xfrm>
            <a:off x="575731" y="4177384"/>
            <a:ext cx="4084979" cy="369332"/>
          </a:xfrm>
          <a:prstGeom prst="rect">
            <a:avLst/>
          </a:prstGeom>
          <a:ln>
            <a:noFill/>
          </a:ln>
        </p:spPr>
        <p:txBody>
          <a:bodyPr wrap="square">
            <a:spAutoFit/>
          </a:bodyPr>
          <a:lstStyle/>
          <a:p>
            <a:r>
              <a:rPr lang="en-US" sz="900" dirty="0">
                <a:latin typeface="Tw Cen MT" panose="020B0602020104020603" pitchFamily="34" charset="0"/>
                <a:ea typeface="MS Mincho" panose="02020609040205080304" pitchFamily="49" charset="-128"/>
                <a:cs typeface="Gill Sans Light"/>
              </a:rPr>
              <a:t>“Digging trenches and erecting barbed wire photo, 2002.37” (Kansas City, MO: National WWI Museum and Memorial).</a:t>
            </a:r>
            <a:endParaRPr lang="en-US" sz="900" dirty="0">
              <a:latin typeface="Tw Cen MT" panose="020B0602020104020603" pitchFamily="34" charset="0"/>
              <a:ea typeface="MS Mincho" panose="02020609040205080304" pitchFamily="49" charset="-128"/>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731" y="1098498"/>
            <a:ext cx="4084979" cy="3078886"/>
          </a:xfrm>
          <a:prstGeom prst="rect">
            <a:avLst/>
          </a:prstGeom>
        </p:spPr>
      </p:pic>
    </p:spTree>
    <p:extLst>
      <p:ext uri="{BB962C8B-B14F-4D97-AF65-F5344CB8AC3E}">
        <p14:creationId xmlns:p14="http://schemas.microsoft.com/office/powerpoint/2010/main" val="124586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463889"/>
            <a:ext cx="7773338" cy="917126"/>
          </a:xfrm>
        </p:spPr>
        <p:txBody>
          <a:bodyPr/>
          <a:lstStyle/>
          <a:p>
            <a:r>
              <a:rPr lang="en-US" dirty="0"/>
              <a:t>Rifles</a:t>
            </a:r>
            <a:br>
              <a:rPr lang="en-US" dirty="0"/>
            </a:br>
            <a:r>
              <a:rPr lang="en-US" dirty="0"/>
              <a:t> </a:t>
            </a:r>
          </a:p>
        </p:txBody>
      </p:sp>
      <p:sp>
        <p:nvSpPr>
          <p:cNvPr id="8" name="Text Placeholder 7"/>
          <p:cNvSpPr>
            <a:spLocks noGrp="1"/>
          </p:cNvSpPr>
          <p:nvPr>
            <p:ph type="body" idx="1"/>
          </p:nvPr>
        </p:nvSpPr>
        <p:spPr>
          <a:xfrm>
            <a:off x="463961" y="871018"/>
            <a:ext cx="3655106" cy="509996"/>
          </a:xfrm>
        </p:spPr>
        <p:txBody>
          <a:bodyPr/>
          <a:lstStyle/>
          <a:p>
            <a:r>
              <a:rPr lang="en-US" sz="2000" dirty="0"/>
              <a:t>M 1917 Rifle with Bayonet</a:t>
            </a:r>
            <a:endParaRPr lang="en-US" dirty="0"/>
          </a:p>
        </p:txBody>
      </p:sp>
      <p:pic>
        <p:nvPicPr>
          <p:cNvPr id="4" name="Content Placeholder 3"/>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290017" y="3472002"/>
            <a:ext cx="3829050" cy="668807"/>
          </a:xfrm>
          <a:prstGeom prst="rect">
            <a:avLst/>
          </a:prstGeom>
        </p:spPr>
      </p:pic>
      <p:sp>
        <p:nvSpPr>
          <p:cNvPr id="10" name="Text Placeholder 9"/>
          <p:cNvSpPr>
            <a:spLocks noGrp="1"/>
          </p:cNvSpPr>
          <p:nvPr>
            <p:ph type="body" sz="quarter" idx="3"/>
          </p:nvPr>
        </p:nvSpPr>
        <p:spPr>
          <a:xfrm>
            <a:off x="4797317" y="1241517"/>
            <a:ext cx="3661353" cy="509996"/>
          </a:xfrm>
        </p:spPr>
        <p:txBody>
          <a:bodyPr/>
          <a:lstStyle/>
          <a:p>
            <a:r>
              <a:rPr lang="en-US" sz="2000" dirty="0"/>
              <a:t>Mauser Anti-Tank Rifle</a:t>
            </a:r>
          </a:p>
          <a:p>
            <a:endParaRPr lang="en-US" dirty="0"/>
          </a:p>
        </p:txBody>
      </p:sp>
      <p:sp>
        <p:nvSpPr>
          <p:cNvPr id="11" name="Content Placeholder 10"/>
          <p:cNvSpPr>
            <a:spLocks noGrp="1"/>
          </p:cNvSpPr>
          <p:nvPr>
            <p:ph sz="quarter" idx="14"/>
          </p:nvPr>
        </p:nvSpPr>
        <p:spPr>
          <a:xfrm>
            <a:off x="287092" y="1381013"/>
            <a:ext cx="3829051" cy="1969511"/>
          </a:xfrm>
        </p:spPr>
        <p:txBody>
          <a:bodyPr>
            <a:normAutofit fontScale="92500" lnSpcReduction="10000"/>
          </a:bodyPr>
          <a:lstStyle/>
          <a:p>
            <a:pPr marL="214313" indent="-214313"/>
            <a:r>
              <a:rPr lang="en-US" sz="1600" cap="none" dirty="0"/>
              <a:t>A lot of soldiers carried a bolt action rifle that had a bayonet that could be affixed to the front.</a:t>
            </a:r>
          </a:p>
          <a:p>
            <a:pPr marL="214313" indent="-214313"/>
            <a:r>
              <a:rPr lang="en-US" sz="1600" cap="none" dirty="0"/>
              <a:t>With the addition of the stripper clip, soldiers could load multiple bullets at one time to increase rate of fire per minute and cut down on reload time</a:t>
            </a:r>
          </a:p>
          <a:p>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8608" y="2755721"/>
            <a:ext cx="4081793" cy="1385088"/>
          </a:xfrm>
          <a:prstGeom prst="rect">
            <a:avLst/>
          </a:prstGeom>
        </p:spPr>
      </p:pic>
      <p:sp>
        <p:nvSpPr>
          <p:cNvPr id="7" name="TextBox 6"/>
          <p:cNvSpPr txBox="1"/>
          <p:nvPr/>
        </p:nvSpPr>
        <p:spPr>
          <a:xfrm>
            <a:off x="4698609" y="1375530"/>
            <a:ext cx="3760061" cy="1661993"/>
          </a:xfrm>
          <a:prstGeom prst="rect">
            <a:avLst/>
          </a:prstGeom>
          <a:noFill/>
        </p:spPr>
        <p:txBody>
          <a:bodyPr wrap="square" rtlCol="0">
            <a:spAutoFit/>
          </a:bodyPr>
          <a:lstStyle/>
          <a:p>
            <a:pPr marL="285750" indent="-285750">
              <a:buFont typeface="Arial" panose="020B0604020202020204" pitchFamily="34" charset="0"/>
              <a:buChar char="•"/>
            </a:pPr>
            <a:r>
              <a:rPr lang="en-US" sz="1500" dirty="0"/>
              <a:t>This rifle will become important when soldiers need to pierce armor to reach their foe.</a:t>
            </a:r>
          </a:p>
          <a:p>
            <a:endParaRPr lang="en-US" sz="1350"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a:p>
            <a:endParaRPr lang="en-US" sz="1350" dirty="0"/>
          </a:p>
        </p:txBody>
      </p:sp>
      <p:sp>
        <p:nvSpPr>
          <p:cNvPr id="3" name="Rectangle 2"/>
          <p:cNvSpPr/>
          <p:nvPr/>
        </p:nvSpPr>
        <p:spPr>
          <a:xfrm>
            <a:off x="235269" y="4154565"/>
            <a:ext cx="3932695" cy="230832"/>
          </a:xfrm>
          <a:prstGeom prst="rect">
            <a:avLst/>
          </a:prstGeom>
          <a:ln>
            <a:noFill/>
          </a:ln>
        </p:spPr>
        <p:txBody>
          <a:bodyPr wrap="square">
            <a:spAutoFit/>
          </a:bodyPr>
          <a:lstStyle/>
          <a:p>
            <a:r>
              <a:rPr lang="en-US" sz="800" dirty="0">
                <a:latin typeface="Helvetica" panose="020B0604020202020204" pitchFamily="34" charset="0"/>
                <a:ea typeface="Times New Roman" panose="02020603050405020304" pitchFamily="18" charset="0"/>
                <a:cs typeface="Times New Roman" panose="02020603050405020304" pitchFamily="18" charset="0"/>
              </a:rPr>
              <a:t>“</a:t>
            </a:r>
            <a:r>
              <a:rPr lang="en-US" sz="900" dirty="0">
                <a:latin typeface="+mj-lt"/>
                <a:ea typeface="Times New Roman" panose="02020603050405020304" pitchFamily="18" charset="0"/>
                <a:cs typeface="Times New Roman" panose="02020603050405020304" pitchFamily="18" charset="0"/>
              </a:rPr>
              <a:t>M 1917 Rifle with </a:t>
            </a:r>
            <a:r>
              <a:rPr lang="en-US" sz="900" dirty="0" err="1">
                <a:latin typeface="+mj-lt"/>
                <a:ea typeface="Times New Roman" panose="02020603050405020304" pitchFamily="18" charset="0"/>
                <a:cs typeface="Times New Roman" panose="02020603050405020304" pitchFamily="18" charset="0"/>
              </a:rPr>
              <a:t>Bayonette</a:t>
            </a:r>
            <a:r>
              <a:rPr lang="en-US" sz="900" dirty="0">
                <a:latin typeface="+mj-lt"/>
                <a:ea typeface="Times New Roman" panose="02020603050405020304" pitchFamily="18" charset="0"/>
                <a:cs typeface="Times New Roman" panose="02020603050405020304" pitchFamily="18" charset="0"/>
              </a:rPr>
              <a:t>”, 1981 003 0078” (Missouri History Museum).</a:t>
            </a:r>
            <a:endParaRPr lang="en-US" sz="900" dirty="0">
              <a:latin typeface="+mj-lt"/>
              <a:ea typeface="MS Mincho" panose="02020609040205080304" pitchFamily="49" charset="-128"/>
            </a:endParaRPr>
          </a:p>
        </p:txBody>
      </p:sp>
      <p:sp>
        <p:nvSpPr>
          <p:cNvPr id="9" name="Rectangle 8"/>
          <p:cNvSpPr/>
          <p:nvPr/>
        </p:nvSpPr>
        <p:spPr>
          <a:xfrm>
            <a:off x="4572001" y="4154565"/>
            <a:ext cx="3754349" cy="230832"/>
          </a:xfrm>
          <a:prstGeom prst="rect">
            <a:avLst/>
          </a:prstGeom>
          <a:ln>
            <a:noFill/>
          </a:ln>
        </p:spPr>
        <p:txBody>
          <a:bodyPr wrap="square">
            <a:spAutoFit/>
          </a:bodyPr>
          <a:lstStyle/>
          <a:p>
            <a:r>
              <a:rPr lang="en-US" sz="900" dirty="0">
                <a:latin typeface="+mj-lt"/>
                <a:ea typeface="Times New Roman" panose="02020603050405020304" pitchFamily="18" charset="0"/>
                <a:cs typeface="Times New Roman" panose="02020603050405020304" pitchFamily="18" charset="0"/>
              </a:rPr>
              <a:t>“Mauser Anti-Tank Rifle” (Missouri State Museum).</a:t>
            </a:r>
            <a:endParaRPr lang="en-US" sz="900" dirty="0">
              <a:latin typeface="+mj-lt"/>
              <a:ea typeface="MS Mincho" panose="02020609040205080304" pitchFamily="49" charset="-128"/>
            </a:endParaRPr>
          </a:p>
        </p:txBody>
      </p:sp>
    </p:spTree>
    <p:extLst>
      <p:ext uri="{BB962C8B-B14F-4D97-AF65-F5344CB8AC3E}">
        <p14:creationId xmlns:p14="http://schemas.microsoft.com/office/powerpoint/2010/main" val="227922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31378"/>
            <a:ext cx="7773338" cy="1197133"/>
          </a:xfrm>
        </p:spPr>
        <p:txBody>
          <a:bodyPr/>
          <a:lstStyle/>
          <a:p>
            <a:r>
              <a:rPr lang="en-US" dirty="0"/>
              <a:t>Machine guns</a:t>
            </a:r>
            <a:br>
              <a:rPr lang="en-US" dirty="0"/>
            </a:br>
            <a:endParaRPr lang="en-US" dirty="0"/>
          </a:p>
        </p:txBody>
      </p:sp>
      <p:pic>
        <p:nvPicPr>
          <p:cNvPr id="4" name="Content Placeholder 3"/>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4881934" y="2117442"/>
            <a:ext cx="2720649" cy="204048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332" y="2117442"/>
            <a:ext cx="2806013" cy="2276612"/>
          </a:xfrm>
          <a:prstGeom prst="rect">
            <a:avLst/>
          </a:prstGeom>
        </p:spPr>
      </p:pic>
      <p:sp>
        <p:nvSpPr>
          <p:cNvPr id="6" name="TextBox 5"/>
          <p:cNvSpPr txBox="1"/>
          <p:nvPr/>
        </p:nvSpPr>
        <p:spPr>
          <a:xfrm>
            <a:off x="197289" y="779802"/>
            <a:ext cx="8749423"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The improvement on the machine gun allowed soldiers to fire upwards of 500-600 bullets per minute</a:t>
            </a:r>
          </a:p>
          <a:p>
            <a:pPr marL="214313" indent="-214313">
              <a:buFont typeface="Arial" panose="020B0604020202020204" pitchFamily="34" charset="0"/>
              <a:buChar char="•"/>
            </a:pPr>
            <a:r>
              <a:rPr lang="en-US" sz="1350" dirty="0"/>
              <a:t>Now think about having only a ditch to protect you and trying to cross a “no man’s land” full of barbed wire to take your opponents trench…</a:t>
            </a:r>
          </a:p>
          <a:p>
            <a:pPr marL="214313" indent="-214313">
              <a:buFont typeface="Arial" panose="020B0604020202020204" pitchFamily="34" charset="0"/>
              <a:buChar char="•"/>
            </a:pPr>
            <a:r>
              <a:rPr lang="en-US" sz="1350" dirty="0"/>
              <a:t>Look at your trenches and consider the design. The linear design allows for little protection from artillery.  You are essentially sitting in a ready-made grave.</a:t>
            </a:r>
          </a:p>
        </p:txBody>
      </p:sp>
      <p:sp>
        <p:nvSpPr>
          <p:cNvPr id="3" name="Rectangle 2"/>
          <p:cNvSpPr/>
          <p:nvPr/>
        </p:nvSpPr>
        <p:spPr>
          <a:xfrm>
            <a:off x="598917" y="4394054"/>
            <a:ext cx="3787112" cy="230832"/>
          </a:xfrm>
          <a:prstGeom prst="rect">
            <a:avLst/>
          </a:prstGeom>
        </p:spPr>
        <p:txBody>
          <a:bodyPr wrap="square">
            <a:spAutoFit/>
          </a:bodyPr>
          <a:lstStyle/>
          <a:p>
            <a:r>
              <a:rPr lang="en-US" sz="900" dirty="0">
                <a:latin typeface="+mj-lt"/>
                <a:ea typeface="Times New Roman" panose="02020603050405020304" pitchFamily="18" charset="0"/>
                <a:cs typeface="Times New Roman" panose="02020603050405020304" pitchFamily="18" charset="0"/>
              </a:rPr>
              <a:t>“Maxim MG08 machine gun”, no catalog number (Missouri State Museum)</a:t>
            </a:r>
            <a:endParaRPr lang="en-US" sz="900" dirty="0">
              <a:latin typeface="+mj-lt"/>
              <a:ea typeface="MS Mincho" panose="02020609040205080304" pitchFamily="49" charset="-128"/>
            </a:endParaRPr>
          </a:p>
        </p:txBody>
      </p:sp>
      <p:sp>
        <p:nvSpPr>
          <p:cNvPr id="14" name="TextBox 13"/>
          <p:cNvSpPr txBox="1"/>
          <p:nvPr/>
        </p:nvSpPr>
        <p:spPr>
          <a:xfrm>
            <a:off x="4781008" y="4140138"/>
            <a:ext cx="3005779" cy="369332"/>
          </a:xfrm>
          <a:prstGeom prst="rect">
            <a:avLst/>
          </a:prstGeom>
          <a:noFill/>
        </p:spPr>
        <p:txBody>
          <a:bodyPr wrap="square" rtlCol="0">
            <a:spAutoFit/>
          </a:bodyPr>
          <a:lstStyle/>
          <a:p>
            <a:r>
              <a:rPr lang="en-US" sz="900" dirty="0">
                <a:ea typeface="Times New Roman" panose="02020603050405020304" pitchFamily="18" charset="0"/>
                <a:cs typeface="Times New Roman" panose="02020603050405020304" pitchFamily="18" charset="0"/>
              </a:rPr>
              <a:t>“German light machine gun, MG08/15” (Kansas City, MO: National WWI Museum and Memorial).</a:t>
            </a:r>
            <a:endParaRPr lang="en-US" sz="900" dirty="0">
              <a:ea typeface="MS Mincho" panose="02020609040205080304" pitchFamily="49" charset="-128"/>
            </a:endParaRPr>
          </a:p>
        </p:txBody>
      </p:sp>
    </p:spTree>
    <p:extLst>
      <p:ext uri="{BB962C8B-B14F-4D97-AF65-F5344CB8AC3E}">
        <p14:creationId xmlns:p14="http://schemas.microsoft.com/office/powerpoint/2010/main" val="421402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14" y="136886"/>
            <a:ext cx="7773338" cy="1197133"/>
          </a:xfrm>
        </p:spPr>
        <p:txBody>
          <a:bodyPr/>
          <a:lstStyle/>
          <a:p>
            <a:r>
              <a:rPr lang="en-US" dirty="0"/>
              <a:t>Grenades</a:t>
            </a:r>
            <a:br>
              <a:rPr lang="en-US" dirty="0"/>
            </a:b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268126" y="3078926"/>
            <a:ext cx="3800062" cy="1274288"/>
          </a:xfrm>
          <a:prstGeom prst="rect">
            <a:avLst/>
          </a:prstGeom>
        </p:spPr>
      </p:pic>
      <p:sp>
        <p:nvSpPr>
          <p:cNvPr id="6" name="TextBox 5"/>
          <p:cNvSpPr txBox="1"/>
          <p:nvPr/>
        </p:nvSpPr>
        <p:spPr>
          <a:xfrm>
            <a:off x="4540196" y="3639428"/>
            <a:ext cx="4208784" cy="715581"/>
          </a:xfrm>
          <a:prstGeom prst="rect">
            <a:avLst/>
          </a:prstGeom>
          <a:noFill/>
        </p:spPr>
        <p:txBody>
          <a:bodyPr wrap="square" rtlCol="0">
            <a:spAutoFit/>
          </a:bodyPr>
          <a:lstStyle/>
          <a:p>
            <a:r>
              <a:rPr lang="en-US" sz="1350" dirty="0">
                <a:solidFill>
                  <a:schemeClr val="accent5"/>
                </a:solidFill>
              </a:rPr>
              <a:t>PROPER GRENADE THROWING TECHNIQUE</a:t>
            </a:r>
          </a:p>
          <a:p>
            <a:r>
              <a:rPr lang="en-US" sz="1350" dirty="0"/>
              <a:t>The soldier is protected in his fortified trench while launching an explosive projectile into the enemy trench.</a:t>
            </a:r>
          </a:p>
        </p:txBody>
      </p:sp>
      <p:sp>
        <p:nvSpPr>
          <p:cNvPr id="7" name="TextBox 6"/>
          <p:cNvSpPr txBox="1"/>
          <p:nvPr/>
        </p:nvSpPr>
        <p:spPr>
          <a:xfrm>
            <a:off x="171450" y="1117854"/>
            <a:ext cx="4155948" cy="1962076"/>
          </a:xfrm>
          <a:prstGeom prst="rect">
            <a:avLst/>
          </a:prstGeom>
          <a:noFill/>
        </p:spPr>
        <p:txBody>
          <a:bodyPr wrap="square" rtlCol="0">
            <a:spAutoFit/>
          </a:bodyPr>
          <a:lstStyle/>
          <a:p>
            <a:r>
              <a:rPr lang="en-US" sz="1350" dirty="0"/>
              <a:t>As trenches are designed with more fortification and longevity in mind, it becomes harder to get your enemy out of their trench (since they’re trying to make the </a:t>
            </a:r>
            <a:br>
              <a:rPr lang="en-US" sz="1350" dirty="0"/>
            </a:br>
            <a:r>
              <a:rPr lang="en-US" sz="1350" dirty="0"/>
              <a:t>better, too!)</a:t>
            </a:r>
          </a:p>
          <a:p>
            <a:endParaRPr lang="en-US" sz="1350" dirty="0"/>
          </a:p>
          <a:p>
            <a:r>
              <a:rPr lang="en-US" sz="1350" dirty="0">
                <a:solidFill>
                  <a:schemeClr val="accent5"/>
                </a:solidFill>
              </a:rPr>
              <a:t>WHAT TO DO?  </a:t>
            </a:r>
          </a:p>
          <a:p>
            <a:endParaRPr lang="en-US" sz="1350" dirty="0"/>
          </a:p>
          <a:p>
            <a:r>
              <a:rPr lang="en-US" sz="1350" dirty="0"/>
              <a:t>Explosive projectiles in the form of grenades and larger artillery guns.</a:t>
            </a:r>
          </a:p>
        </p:txBody>
      </p:sp>
      <p:sp>
        <p:nvSpPr>
          <p:cNvPr id="3" name="Rectangle 2"/>
          <p:cNvSpPr/>
          <p:nvPr/>
        </p:nvSpPr>
        <p:spPr>
          <a:xfrm>
            <a:off x="171450" y="4349173"/>
            <a:ext cx="3774538" cy="215444"/>
          </a:xfrm>
          <a:prstGeom prst="rect">
            <a:avLst/>
          </a:prstGeom>
          <a:ln>
            <a:noFill/>
          </a:ln>
        </p:spPr>
        <p:txBody>
          <a:bodyPr wrap="square">
            <a:spAutoFit/>
          </a:bodyPr>
          <a:lstStyle/>
          <a:p>
            <a:r>
              <a:rPr lang="en-US" sz="800" dirty="0">
                <a:latin typeface="Helvetica" panose="020B0604020202020204" pitchFamily="34" charset="0"/>
                <a:ea typeface="Times New Roman" panose="02020603050405020304" pitchFamily="18" charset="0"/>
                <a:cs typeface="Times New Roman" panose="02020603050405020304" pitchFamily="18" charset="0"/>
              </a:rPr>
              <a:t>“</a:t>
            </a:r>
            <a:r>
              <a:rPr lang="en-US" sz="800" dirty="0">
                <a:latin typeface="+mj-lt"/>
                <a:ea typeface="Times New Roman" panose="02020603050405020304" pitchFamily="18" charset="0"/>
                <a:cs typeface="Times New Roman" panose="02020603050405020304" pitchFamily="18" charset="0"/>
              </a:rPr>
              <a:t>Stokes Mortar Round”, no catalog number (Carthage, MO: Powers Museum).</a:t>
            </a:r>
            <a:endParaRPr lang="en-US" sz="800" dirty="0">
              <a:latin typeface="+mj-lt"/>
              <a:ea typeface="MS Mincho" panose="02020609040205080304" pitchFamily="49" charset="-128"/>
            </a:endParaRPr>
          </a:p>
        </p:txBody>
      </p:sp>
      <p:sp>
        <p:nvSpPr>
          <p:cNvPr id="8" name="Rectangle 7"/>
          <p:cNvSpPr/>
          <p:nvPr/>
        </p:nvSpPr>
        <p:spPr>
          <a:xfrm>
            <a:off x="5217121" y="3282024"/>
            <a:ext cx="3392307" cy="338554"/>
          </a:xfrm>
          <a:prstGeom prst="rect">
            <a:avLst/>
          </a:prstGeom>
          <a:ln>
            <a:noFill/>
          </a:ln>
        </p:spPr>
        <p:txBody>
          <a:bodyPr wrap="square">
            <a:spAutoFit/>
          </a:bodyPr>
          <a:lstStyle/>
          <a:p>
            <a:r>
              <a:rPr lang="en-US" sz="800" dirty="0">
                <a:latin typeface="+mj-lt"/>
                <a:ea typeface="Times New Roman" panose="02020603050405020304" pitchFamily="18" charset="0"/>
                <a:cs typeface="Times New Roman" panose="02020603050405020304" pitchFamily="18" charset="0"/>
              </a:rPr>
              <a:t>“Methods of throwing hand grenades from trenches, 1918 photo, 1926.28.384” (Kansas City, MO: National WWI Museum and Memorial).</a:t>
            </a:r>
            <a:endParaRPr lang="en-US" sz="800" dirty="0">
              <a:latin typeface="+mj-lt"/>
              <a:ea typeface="MS Mincho" panose="02020609040205080304" pitchFamily="49" charset="-128"/>
            </a:endParaRPr>
          </a:p>
        </p:txBody>
      </p:sp>
      <p:pic>
        <p:nvPicPr>
          <p:cNvPr id="9" name="Content Placeholder 10"/>
          <p:cNvPicPr>
            <a:picLocks noGrp="1" noChangeAspect="1"/>
          </p:cNvPicPr>
          <p:nvPr>
            <p:ph idx="4294967295"/>
          </p:nvPr>
        </p:nvPicPr>
        <p:blipFill rotWithShape="1">
          <a:blip r:embed="rId4" cstate="screen">
            <a:extLst>
              <a:ext uri="{28A0092B-C50C-407E-A947-70E740481C1C}">
                <a14:useLocalDpi xmlns:a14="http://schemas.microsoft.com/office/drawing/2010/main"/>
              </a:ext>
            </a:extLst>
          </a:blip>
          <a:srcRect/>
          <a:stretch/>
        </p:blipFill>
        <p:spPr>
          <a:xfrm>
            <a:off x="5329662" y="810648"/>
            <a:ext cx="2837219" cy="2496384"/>
          </a:xfrm>
          <a:prstGeom prst="rect">
            <a:avLst/>
          </a:prstGeom>
        </p:spPr>
      </p:pic>
      <p:sp>
        <p:nvSpPr>
          <p:cNvPr id="4" name="Arrow: Down 3"/>
          <p:cNvSpPr/>
          <p:nvPr/>
        </p:nvSpPr>
        <p:spPr>
          <a:xfrm rot="10800000">
            <a:off x="7765625" y="3723436"/>
            <a:ext cx="113101" cy="1207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56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04561"/>
            <a:ext cx="7773338" cy="1197133"/>
          </a:xfrm>
        </p:spPr>
        <p:txBody>
          <a:bodyPr/>
          <a:lstStyle/>
          <a:p>
            <a:r>
              <a:rPr lang="en-US" dirty="0"/>
              <a:t>Later trenches</a:t>
            </a:r>
            <a:br>
              <a:rPr lang="en-US" dirty="0"/>
            </a:br>
            <a:r>
              <a:rPr lang="en-US" dirty="0"/>
              <a:t> </a:t>
            </a:r>
          </a:p>
        </p:txBody>
      </p:sp>
      <p:pic>
        <p:nvPicPr>
          <p:cNvPr id="6" name="Content Placeholder 12"/>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tretch/>
        </p:blipFill>
        <p:spPr>
          <a:xfrm>
            <a:off x="518562" y="1092605"/>
            <a:ext cx="3977237" cy="2885771"/>
          </a:xfrm>
          <a:prstGeom prst="rect">
            <a:avLst/>
          </a:prstGeom>
        </p:spPr>
      </p:pic>
      <p:sp>
        <p:nvSpPr>
          <p:cNvPr id="3" name="Content Placeholder 2"/>
          <p:cNvSpPr>
            <a:spLocks noGrp="1"/>
          </p:cNvSpPr>
          <p:nvPr>
            <p:ph sz="quarter" idx="14"/>
          </p:nvPr>
        </p:nvSpPr>
        <p:spPr>
          <a:xfrm>
            <a:off x="5083814" y="1653234"/>
            <a:ext cx="3829050" cy="2125709"/>
          </a:xfrm>
        </p:spPr>
        <p:txBody>
          <a:bodyPr/>
          <a:lstStyle/>
          <a:p>
            <a:r>
              <a:rPr lang="en-US" cap="none" dirty="0"/>
              <a:t>Trenches are more refined with fortified walls</a:t>
            </a:r>
          </a:p>
          <a:p>
            <a:r>
              <a:rPr lang="en-US" cap="none" dirty="0"/>
              <a:t>Walls will stand up to bad weather and avoid the trench becoming a big mud pit</a:t>
            </a:r>
          </a:p>
          <a:p>
            <a:r>
              <a:rPr lang="en-US" cap="none" dirty="0"/>
              <a:t>Soldiers are protected and basically below the firing line</a:t>
            </a:r>
          </a:p>
          <a:p>
            <a:pPr marL="0" indent="0">
              <a:buNone/>
            </a:pPr>
            <a:endParaRPr lang="en-US" dirty="0"/>
          </a:p>
        </p:txBody>
      </p:sp>
      <p:sp>
        <p:nvSpPr>
          <p:cNvPr id="7" name="TextBox 6"/>
          <p:cNvSpPr txBox="1"/>
          <p:nvPr/>
        </p:nvSpPr>
        <p:spPr>
          <a:xfrm>
            <a:off x="440682" y="3978376"/>
            <a:ext cx="4055118" cy="615553"/>
          </a:xfrm>
          <a:prstGeom prst="rect">
            <a:avLst/>
          </a:prstGeom>
          <a:noFill/>
        </p:spPr>
        <p:txBody>
          <a:bodyPr wrap="square" rtlCol="0">
            <a:spAutoFit/>
          </a:bodyPr>
          <a:lstStyle/>
          <a:p>
            <a:r>
              <a:rPr lang="en-US" sz="800" dirty="0">
                <a:latin typeface="+mj-lt"/>
                <a:cs typeface="Helvetica" panose="020B0604020202020204" pitchFamily="34" charset="0"/>
              </a:rPr>
              <a:t>“Trench with hurdles and barriers photo, 1976.227.23” (Kansas City, MO: National WWI Museum and Memorial).</a:t>
            </a:r>
          </a:p>
          <a:p>
            <a:endParaRPr lang="en-US" dirty="0"/>
          </a:p>
        </p:txBody>
      </p:sp>
    </p:spTree>
    <p:extLst>
      <p:ext uri="{BB962C8B-B14F-4D97-AF65-F5344CB8AC3E}">
        <p14:creationId xmlns:p14="http://schemas.microsoft.com/office/powerpoint/2010/main" val="14277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3106" y="179080"/>
            <a:ext cx="2096663" cy="251968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6789" y="2001566"/>
            <a:ext cx="1813796" cy="2418394"/>
          </a:xfrm>
          <a:prstGeom prst="rect">
            <a:avLst/>
          </a:prstGeom>
        </p:spPr>
      </p:pic>
      <p:sp>
        <p:nvSpPr>
          <p:cNvPr id="10" name="TextBox 9"/>
          <p:cNvSpPr txBox="1"/>
          <p:nvPr/>
        </p:nvSpPr>
        <p:spPr>
          <a:xfrm>
            <a:off x="5297048" y="747274"/>
            <a:ext cx="3411448" cy="1077218"/>
          </a:xfrm>
          <a:prstGeom prst="rect">
            <a:avLst/>
          </a:prstGeom>
          <a:noFill/>
        </p:spPr>
        <p:txBody>
          <a:bodyPr wrap="square" rtlCol="0">
            <a:spAutoFit/>
          </a:bodyPr>
          <a:lstStyle/>
          <a:p>
            <a:r>
              <a:rPr lang="en-US" sz="1600" dirty="0"/>
              <a:t>To reach the entrenched enemy, armies used poisonous gas. As this became a threat, gas masks were developed and perfected to protect soldiers.</a:t>
            </a:r>
          </a:p>
        </p:txBody>
      </p:sp>
      <p:sp>
        <p:nvSpPr>
          <p:cNvPr id="2" name="Rectangle 1"/>
          <p:cNvSpPr/>
          <p:nvPr/>
        </p:nvSpPr>
        <p:spPr>
          <a:xfrm>
            <a:off x="224024" y="2698161"/>
            <a:ext cx="1444936" cy="461665"/>
          </a:xfrm>
          <a:prstGeom prst="rect">
            <a:avLst/>
          </a:prstGeom>
          <a:ln>
            <a:noFill/>
          </a:ln>
        </p:spPr>
        <p:txBody>
          <a:bodyPr wrap="square">
            <a:spAutoFit/>
          </a:bodyPr>
          <a:lstStyle/>
          <a:p>
            <a:r>
              <a:rPr lang="en-US" sz="800" dirty="0">
                <a:latin typeface="+mj-lt"/>
                <a:ea typeface="Times New Roman" panose="02020603050405020304" pitchFamily="18" charset="0"/>
                <a:cs typeface="Times New Roman" panose="02020603050405020304" pitchFamily="18" charset="0"/>
              </a:rPr>
              <a:t>“Early gas mask” (Kansas City, MO: National WWI </a:t>
            </a:r>
          </a:p>
          <a:p>
            <a:r>
              <a:rPr lang="en-US" sz="800" dirty="0">
                <a:latin typeface="+mj-lt"/>
                <a:ea typeface="Times New Roman" panose="02020603050405020304" pitchFamily="18" charset="0"/>
                <a:cs typeface="Times New Roman" panose="02020603050405020304" pitchFamily="18" charset="0"/>
              </a:rPr>
              <a:t>Museum and Memorial).</a:t>
            </a:r>
            <a:endParaRPr lang="en-US" sz="800" dirty="0">
              <a:latin typeface="+mj-lt"/>
              <a:ea typeface="MS Mincho" panose="02020609040205080304" pitchFamily="49" charset="-128"/>
            </a:endParaRPr>
          </a:p>
        </p:txBody>
      </p:sp>
      <p:sp>
        <p:nvSpPr>
          <p:cNvPr id="3" name="Rectangle 2"/>
          <p:cNvSpPr/>
          <p:nvPr/>
        </p:nvSpPr>
        <p:spPr>
          <a:xfrm>
            <a:off x="1668960" y="3527439"/>
            <a:ext cx="1334181" cy="707886"/>
          </a:xfrm>
          <a:prstGeom prst="rect">
            <a:avLst/>
          </a:prstGeom>
          <a:ln>
            <a:noFill/>
          </a:ln>
        </p:spPr>
        <p:txBody>
          <a:bodyPr wrap="square">
            <a:spAutoFit/>
          </a:bodyPr>
          <a:lstStyle/>
          <a:p>
            <a:r>
              <a:rPr lang="en-US" sz="800" dirty="0">
                <a:latin typeface="+mj-lt"/>
                <a:ea typeface="Times New Roman" panose="02020603050405020304" pitchFamily="18" charset="0"/>
                <a:cs typeface="Times New Roman" panose="02020603050405020304" pitchFamily="18" charset="0"/>
              </a:rPr>
              <a:t>“Soldier wearing gas mask, pen and ink drawing,  2014.139.6” (Kansas City, MO: National WWI Museum and Memorial).</a:t>
            </a:r>
            <a:endParaRPr lang="en-US" sz="800" dirty="0">
              <a:latin typeface="+mj-lt"/>
              <a:ea typeface="MS Mincho" panose="02020609040205080304" pitchFamily="49" charset="-128"/>
            </a:endParaRP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09408" y="1069186"/>
            <a:ext cx="2487364" cy="2443670"/>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03120" y="1260246"/>
            <a:ext cx="1965168" cy="2620223"/>
          </a:xfrm>
          <a:prstGeom prst="rect">
            <a:avLst/>
          </a:prstGeom>
        </p:spPr>
      </p:pic>
      <p:sp>
        <p:nvSpPr>
          <p:cNvPr id="11" name="Title 10"/>
          <p:cNvSpPr>
            <a:spLocks noGrp="1"/>
          </p:cNvSpPr>
          <p:nvPr>
            <p:ph type="title"/>
          </p:nvPr>
        </p:nvSpPr>
        <p:spPr>
          <a:xfrm>
            <a:off x="609132" y="-1660"/>
            <a:ext cx="7773338" cy="1197133"/>
          </a:xfrm>
        </p:spPr>
        <p:txBody>
          <a:bodyPr/>
          <a:lstStyle/>
          <a:p>
            <a:r>
              <a:rPr lang="en-US" dirty="0"/>
              <a:t>GAS MASKS</a:t>
            </a:r>
            <a:br>
              <a:rPr lang="en-US" dirty="0"/>
            </a:br>
            <a:endParaRPr lang="en-US" dirty="0"/>
          </a:p>
        </p:txBody>
      </p:sp>
      <p:sp>
        <p:nvSpPr>
          <p:cNvPr id="12" name="Rectangle 11"/>
          <p:cNvSpPr/>
          <p:nvPr/>
        </p:nvSpPr>
        <p:spPr>
          <a:xfrm>
            <a:off x="2953090" y="3898055"/>
            <a:ext cx="2015198" cy="461665"/>
          </a:xfrm>
          <a:prstGeom prst="rect">
            <a:avLst/>
          </a:prstGeom>
          <a:ln>
            <a:noFill/>
          </a:ln>
        </p:spPr>
        <p:txBody>
          <a:bodyPr wrap="square">
            <a:spAutoFit/>
          </a:bodyPr>
          <a:lstStyle/>
          <a:p>
            <a:r>
              <a:rPr lang="en-US" sz="800" dirty="0">
                <a:latin typeface="+mj-lt"/>
                <a:ea typeface="Times New Roman" panose="02020603050405020304" pitchFamily="18" charset="0"/>
                <a:cs typeface="Times New Roman" panose="02020603050405020304" pitchFamily="18" charset="0"/>
              </a:rPr>
              <a:t>“British PH anti-gas tube (helmet)” (Kansas City, MO: National WWI Museum and Memorial).</a:t>
            </a:r>
            <a:endParaRPr lang="en-US" sz="800" dirty="0">
              <a:latin typeface="+mj-lt"/>
              <a:ea typeface="MS Mincho" panose="02020609040205080304" pitchFamily="49" charset="-128"/>
            </a:endParaRPr>
          </a:p>
        </p:txBody>
      </p:sp>
    </p:spTree>
    <p:extLst>
      <p:ext uri="{BB962C8B-B14F-4D97-AF65-F5344CB8AC3E}">
        <p14:creationId xmlns:p14="http://schemas.microsoft.com/office/powerpoint/2010/main" val="129880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Aerial view of trench systems – </a:t>
            </a:r>
            <a:br>
              <a:rPr lang="en-US" dirty="0"/>
            </a:br>
            <a:r>
              <a:rPr lang="en-US" dirty="0"/>
              <a:t>Is this how you pictured them? </a:t>
            </a:r>
          </a:p>
        </p:txBody>
      </p:sp>
      <p:sp>
        <p:nvSpPr>
          <p:cNvPr id="3" name="Rectangle 2"/>
          <p:cNvSpPr/>
          <p:nvPr/>
        </p:nvSpPr>
        <p:spPr>
          <a:xfrm>
            <a:off x="4713470" y="4229595"/>
            <a:ext cx="3986939" cy="369332"/>
          </a:xfrm>
          <a:prstGeom prst="rect">
            <a:avLst/>
          </a:prstGeom>
          <a:ln>
            <a:noFill/>
          </a:ln>
        </p:spPr>
        <p:txBody>
          <a:bodyPr wrap="square">
            <a:spAutoFit/>
          </a:bodyPr>
          <a:lstStyle/>
          <a:p>
            <a:r>
              <a:rPr lang="en-US" sz="900" dirty="0"/>
              <a:t>Trench lines at Fey-</a:t>
            </a:r>
            <a:r>
              <a:rPr lang="en-US" sz="900" dirty="0" err="1"/>
              <a:t>en</a:t>
            </a:r>
            <a:r>
              <a:rPr lang="en-US" sz="900" dirty="0"/>
              <a:t>-</a:t>
            </a:r>
            <a:r>
              <a:rPr lang="en-US" sz="900" dirty="0" err="1"/>
              <a:t>Haye</a:t>
            </a:r>
            <a:r>
              <a:rPr lang="en-US" sz="900" dirty="0"/>
              <a:t>, France, aerial photo, 1941.1.41” (Kansas City, MO: National WWI Museum and Memorial).</a:t>
            </a:r>
            <a:endParaRPr lang="en-US" sz="900" dirty="0">
              <a:latin typeface="+mj-lt"/>
              <a:cs typeface="Helvetica" panose="020B0604020202020204" pitchFamily="34" charset="0"/>
            </a:endParaRPr>
          </a:p>
        </p:txBody>
      </p:sp>
      <p:sp>
        <p:nvSpPr>
          <p:cNvPr id="4" name="Rectangle 3"/>
          <p:cNvSpPr/>
          <p:nvPr/>
        </p:nvSpPr>
        <p:spPr>
          <a:xfrm>
            <a:off x="616060" y="4229596"/>
            <a:ext cx="3416724" cy="369332"/>
          </a:xfrm>
          <a:prstGeom prst="rect">
            <a:avLst/>
          </a:prstGeom>
          <a:ln>
            <a:noFill/>
          </a:ln>
        </p:spPr>
        <p:txBody>
          <a:bodyPr wrap="square">
            <a:spAutoFit/>
          </a:bodyPr>
          <a:lstStyle/>
          <a:p>
            <a:r>
              <a:rPr lang="en-US" sz="900" dirty="0"/>
              <a:t>“</a:t>
            </a:r>
            <a:r>
              <a:rPr lang="en-US" sz="900" dirty="0">
                <a:latin typeface="+mj-lt"/>
                <a:cs typeface="Helvetica" panose="020B0604020202020204" pitchFamily="34" charset="0"/>
              </a:rPr>
              <a:t>Trenches at Sofia aerial photo, 1976.227.235” (Kansas City, MO: National WWI Museum and Memorial).</a:t>
            </a:r>
          </a:p>
        </p:txBody>
      </p:sp>
      <p:pic>
        <p:nvPicPr>
          <p:cNvPr id="7" name="Content Placeholder 9"/>
          <p:cNvPicPr>
            <a:picLocks noGrp="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685332" y="1661021"/>
            <a:ext cx="3416724" cy="2568575"/>
          </a:xfrm>
          <a:prstGeom prst="rect">
            <a:avLst/>
          </a:prstGeom>
        </p:spPr>
      </p:pic>
      <p:pic>
        <p:nvPicPr>
          <p:cNvPr id="10" name="Content Placeholder 9"/>
          <p:cNvPicPr>
            <a:picLocks noGrp="1" noChangeAspect="1"/>
          </p:cNvPicPr>
          <p:nvPr>
            <p:ph sz="quarter" idx="14"/>
          </p:nvPr>
        </p:nvPicPr>
        <p:blipFill rotWithShape="1">
          <a:blip r:embed="rId4" cstate="screen">
            <a:extLst>
              <a:ext uri="{28A0092B-C50C-407E-A947-70E740481C1C}">
                <a14:useLocalDpi xmlns:a14="http://schemas.microsoft.com/office/drawing/2010/main"/>
              </a:ext>
            </a:extLst>
          </a:blip>
          <a:srcRect/>
          <a:stretch/>
        </p:blipFill>
        <p:spPr>
          <a:xfrm>
            <a:off x="4753125" y="1661021"/>
            <a:ext cx="3754650" cy="2568079"/>
          </a:xfrm>
        </p:spPr>
      </p:pic>
    </p:spTree>
    <p:extLst>
      <p:ext uri="{BB962C8B-B14F-4D97-AF65-F5344CB8AC3E}">
        <p14:creationId xmlns:p14="http://schemas.microsoft.com/office/powerpoint/2010/main" val="1788013305"/>
      </p:ext>
    </p:extLst>
  </p:cSld>
  <p:clrMapOvr>
    <a:masterClrMapping/>
  </p:clrMapOvr>
</p:sld>
</file>

<file path=ppt/theme/theme1.xml><?xml version="1.0" encoding="utf-8"?>
<a:theme xmlns:a="http://schemas.openxmlformats.org/drawingml/2006/main" name="Droplet">
  <a:themeElements>
    <a:clrScheme name="Custom 4">
      <a:dk1>
        <a:sysClr val="windowText" lastClr="000000"/>
      </a:dk1>
      <a:lt1>
        <a:sysClr val="window" lastClr="FFFFFF"/>
      </a:lt1>
      <a:dk2>
        <a:srgbClr val="0C0C0C"/>
      </a:dk2>
      <a:lt2>
        <a:srgbClr val="F2F2F2"/>
      </a:lt2>
      <a:accent1>
        <a:srgbClr val="FFFFFF"/>
      </a:accent1>
      <a:accent2>
        <a:srgbClr val="D99C3F"/>
      </a:accent2>
      <a:accent3>
        <a:srgbClr val="86C157"/>
      </a:accent3>
      <a:accent4>
        <a:srgbClr val="9B4C25"/>
      </a:accent4>
      <a:accent5>
        <a:srgbClr val="E93C0D"/>
      </a:accent5>
      <a:accent6>
        <a:srgbClr val="286994"/>
      </a:accent6>
      <a:hlink>
        <a:srgbClr val="969696"/>
      </a:hlink>
      <a:folHlink>
        <a:srgbClr val="969696"/>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1573</TotalTime>
  <Words>774</Words>
  <Application>Microsoft Office PowerPoint</Application>
  <PresentationFormat>On-screen Show (16:9)</PresentationFormat>
  <Paragraphs>69</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MS Mincho</vt:lpstr>
      <vt:lpstr>Arial</vt:lpstr>
      <vt:lpstr>Calibri</vt:lpstr>
      <vt:lpstr>Gill Sans Light</vt:lpstr>
      <vt:lpstr>Helvetica</vt:lpstr>
      <vt:lpstr>Times New Roman</vt:lpstr>
      <vt:lpstr>Tw Cen MT</vt:lpstr>
      <vt:lpstr>Droplet</vt:lpstr>
      <vt:lpstr>Changing technology, changing tactics</vt:lpstr>
      <vt:lpstr>Early trenches – glorified hole in the ground </vt:lpstr>
      <vt:lpstr>Barbed wire </vt:lpstr>
      <vt:lpstr>Rifles  </vt:lpstr>
      <vt:lpstr>Machine guns </vt:lpstr>
      <vt:lpstr>Grenades </vt:lpstr>
      <vt:lpstr>Later trenches  </vt:lpstr>
      <vt:lpstr>GAS MASKS </vt:lpstr>
      <vt:lpstr>Aerial view of trench systems –  Is this how you pictured them? </vt:lpstr>
      <vt:lpstr>Trench map sample – how does this compare to what you drew at the start of class?</vt:lpstr>
      <vt:lpstr>TANKS  </vt:lpstr>
    </vt:vector>
  </TitlesOfParts>
  <Company>The National World War 1 Museum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Spilker</dc:creator>
  <cp:lastModifiedBy>Liesl Christman</cp:lastModifiedBy>
  <cp:revision>54</cp:revision>
  <cp:lastPrinted>2017-02-16T19:38:28Z</cp:lastPrinted>
  <dcterms:created xsi:type="dcterms:W3CDTF">2016-02-11T22:20:01Z</dcterms:created>
  <dcterms:modified xsi:type="dcterms:W3CDTF">2017-08-14T22:03:18Z</dcterms:modified>
</cp:coreProperties>
</file>