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12"/>
  </p:notesMasterIdLst>
  <p:sldIdLst>
    <p:sldId id="257" r:id="rId2"/>
    <p:sldId id="266" r:id="rId3"/>
    <p:sldId id="269" r:id="rId4"/>
    <p:sldId id="270" r:id="rId5"/>
    <p:sldId id="275" r:id="rId6"/>
    <p:sldId id="276" r:id="rId7"/>
    <p:sldId id="277" r:id="rId8"/>
    <p:sldId id="279" r:id="rId9"/>
    <p:sldId id="278" r:id="rId10"/>
    <p:sldId id="273" r:id="rId11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3986606-7C57-4169-9FDF-96E5F9AF2A7F}">
          <p14:sldIdLst>
            <p14:sldId id="257"/>
            <p14:sldId id="266"/>
            <p14:sldId id="269"/>
            <p14:sldId id="270"/>
            <p14:sldId id="275"/>
            <p14:sldId id="276"/>
            <p14:sldId id="277"/>
            <p14:sldId id="279"/>
            <p14:sldId id="278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79" autoAdjust="0"/>
  </p:normalViewPr>
  <p:slideViewPr>
    <p:cSldViewPr snapToGrid="0" snapToObjects="1">
      <p:cViewPr varScale="1">
        <p:scale>
          <a:sx n="103" d="100"/>
          <a:sy n="103" d="100"/>
        </p:scale>
        <p:origin x="126" y="57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9F617B0-0A75-4827-8518-6BCFC54BC89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1EA1EDD-0E08-4CCA-BF1C-F5FF721623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02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A1EDD-0E08-4CCA-BF1C-F5FF721623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53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805355"/>
            <a:ext cx="6517482" cy="161485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477362"/>
            <a:ext cx="6517482" cy="727318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944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4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56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2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64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3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993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2951766" cy="1517439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457201"/>
            <a:ext cx="4650122" cy="38861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1974639"/>
            <a:ext cx="2951767" cy="2368761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56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4451227" cy="1517441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2" y="457201"/>
            <a:ext cx="2441519" cy="3886200"/>
          </a:xfrm>
          <a:prstGeom prst="roundRect">
            <a:avLst>
              <a:gd name="adj" fmla="val 4943"/>
            </a:avLst>
          </a:prstGeom>
          <a:noFill/>
          <a:ln w="82550" cap="sq">
            <a:noFill/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w="0" h="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1974639"/>
            <a:ext cx="4451212" cy="2368760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48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3217030"/>
            <a:ext cx="7773324" cy="60870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523696"/>
            <a:ext cx="7366899" cy="2410602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3000000"/>
            </a:lightRig>
          </a:scene3d>
          <a:sp3d prstMaterial="powder">
            <a:bevelT w="0" h="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3831546"/>
            <a:ext cx="7773339" cy="511854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52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7773339" cy="2570434"/>
          </a:xfrm>
        </p:spPr>
        <p:txBody>
          <a:bodyPr anchor="ctr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3153616"/>
            <a:ext cx="7773339" cy="1189785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14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457200"/>
            <a:ext cx="6977064" cy="2244678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2707524"/>
            <a:ext cx="6564224" cy="446091"/>
          </a:xfrm>
        </p:spPr>
        <p:txBody>
          <a:bodyPr anchor="t">
            <a:normAutofit/>
          </a:bodyPr>
          <a:lstStyle>
            <a:lvl1pPr marL="0" indent="0">
              <a:buNone/>
              <a:defRPr sz="1050">
                <a:solidFill>
                  <a:srgbClr val="E32526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3279597"/>
            <a:ext cx="7773339" cy="10657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1116" y="565625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rgbClr val="E32526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2451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rgbClr val="E32526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97974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1604041"/>
            <a:ext cx="7773339" cy="1883876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3496751"/>
            <a:ext cx="7773339" cy="855483"/>
          </a:xfrm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2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2602525"/>
            <a:ext cx="6517482" cy="161485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4274532"/>
            <a:ext cx="6517482" cy="500669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25427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457200"/>
            <a:ext cx="7773339" cy="12038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1775320"/>
            <a:ext cx="2474232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E3252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207517"/>
            <a:ext cx="2474232" cy="213588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1775320"/>
            <a:ext cx="2468641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E3252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207517"/>
            <a:ext cx="2477513" cy="213588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1775320"/>
            <a:ext cx="2478696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E3252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207517"/>
            <a:ext cx="2478696" cy="2135884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516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458079"/>
            <a:ext cx="7773339" cy="12029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3153615"/>
            <a:ext cx="2472307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rgbClr val="E3252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1775320"/>
            <a:ext cx="2472307" cy="1143000"/>
          </a:xfrm>
          <a:prstGeom prst="roundRect">
            <a:avLst>
              <a:gd name="adj" fmla="val 9363"/>
            </a:avLst>
          </a:prstGeom>
          <a:noFill/>
          <a:ln w="82550" cap="sq">
            <a:noFill/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w="0" h="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3585811"/>
            <a:ext cx="2472307" cy="75758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3153615"/>
            <a:ext cx="2476371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rgbClr val="E3252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1775320"/>
            <a:ext cx="2477514" cy="1143000"/>
          </a:xfrm>
          <a:prstGeom prst="roundRect">
            <a:avLst>
              <a:gd name="adj" fmla="val 8841"/>
            </a:avLst>
          </a:prstGeom>
          <a:noFill/>
          <a:ln w="82550" cap="sq">
            <a:noFill/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w="0" h="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3585811"/>
            <a:ext cx="2477514" cy="75758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3153615"/>
            <a:ext cx="2475511" cy="432197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rgbClr val="E3252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1775320"/>
            <a:ext cx="2478696" cy="1143000"/>
          </a:xfrm>
          <a:prstGeom prst="roundRect">
            <a:avLst>
              <a:gd name="adj" fmla="val 8841"/>
            </a:avLst>
          </a:prstGeom>
          <a:noFill/>
          <a:ln w="82550" cap="sq">
            <a:noFill/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w="0" h="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3585809"/>
            <a:ext cx="2478790" cy="757591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4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title Slid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399692"/>
            <a:ext cx="6517482" cy="422030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11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5320"/>
            <a:ext cx="7772870" cy="2568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2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 2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5320"/>
            <a:ext cx="7772870" cy="2568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 3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5320"/>
            <a:ext cx="7772870" cy="2568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21423"/>
            <a:ext cx="7763814" cy="2052614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743093"/>
            <a:ext cx="7763814" cy="1026137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2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463888"/>
            <a:ext cx="7773338" cy="11971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1775320"/>
            <a:ext cx="3829520" cy="2568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1775320"/>
            <a:ext cx="3829050" cy="2568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463888"/>
            <a:ext cx="7773338" cy="11971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1778263"/>
            <a:ext cx="3655106" cy="509996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rgbClr val="E4303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2288260"/>
            <a:ext cx="3829520" cy="205514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1778263"/>
            <a:ext cx="3661353" cy="509996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rgbClr val="E4303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2288260"/>
            <a:ext cx="3829051" cy="205514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53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268504"/>
            <a:ext cx="7773338" cy="1197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2" y="1579936"/>
            <a:ext cx="7773339" cy="2568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4262315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EA8B9455-8E91-9F4D-8612-E402DDBD5DAE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4262315"/>
            <a:ext cx="500466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4275535"/>
            <a:ext cx="57316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551C6842-06A8-FA43-9195-7D3A1BDF0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67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709" r:id="rId2"/>
    <p:sldLayoutId id="2147483708" r:id="rId3"/>
    <p:sldLayoutId id="2147483692" r:id="rId4"/>
    <p:sldLayoutId id="2147483711" r:id="rId5"/>
    <p:sldLayoutId id="214748371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10" r:id="rId12"/>
    <p:sldLayoutId id="2147483713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</p:sldLayoutIdLst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tx1"/>
        </a:buClr>
        <a:buFont typeface="Arial" panose="020B0604020202020204" pitchFamily="34" charset="0"/>
        <a:buChar char="•"/>
        <a:defRPr sz="15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350" kern="1200" cap="all" baseline="0">
          <a:solidFill>
            <a:srgbClr val="E32526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2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rgbClr val="E32526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tx1"/>
        </a:buClr>
        <a:buFont typeface="Arial" panose="020B0604020202020204" pitchFamily="34" charset="0"/>
        <a:buChar char="•"/>
        <a:defRPr sz="105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Marsden Hartley and the great war: learning history through art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Companion presentation to </a:t>
            </a:r>
            <a:r>
              <a:rPr lang="en-US" dirty="0" err="1"/>
              <a:t>marsden</a:t>
            </a:r>
            <a:r>
              <a:rPr lang="en-US" dirty="0"/>
              <a:t> Hartley and the great war lesson</a:t>
            </a:r>
          </a:p>
          <a:p>
            <a:r>
              <a:rPr lang="en-US" dirty="0"/>
              <a:t>Created by Annie </a:t>
            </a:r>
            <a:r>
              <a:rPr lang="en-US" dirty="0" err="1"/>
              <a:t>lewis</a:t>
            </a:r>
            <a:r>
              <a:rPr lang="en-US" dirty="0"/>
              <a:t>-jones for the national </a:t>
            </a:r>
            <a:r>
              <a:rPr lang="en-US" dirty="0" err="1"/>
              <a:t>wwi</a:t>
            </a:r>
            <a:r>
              <a:rPr lang="en-US" dirty="0"/>
              <a:t> museum and memorial</a:t>
            </a:r>
          </a:p>
        </p:txBody>
      </p:sp>
    </p:spTree>
    <p:extLst>
      <p:ext uri="{BB962C8B-B14F-4D97-AF65-F5344CB8AC3E}">
        <p14:creationId xmlns:p14="http://schemas.microsoft.com/office/powerpoint/2010/main" val="461231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727DA-9CA0-4B3E-8555-9A9F5211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your 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A24E7-70E7-409F-805A-86E9AD490D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1465637"/>
            <a:ext cx="7772870" cy="2568080"/>
          </a:xfrm>
        </p:spPr>
        <p:txBody>
          <a:bodyPr/>
          <a:lstStyle/>
          <a:p>
            <a:r>
              <a:rPr lang="en-US" dirty="0"/>
              <a:t>Create a piece of artwork symbolizing a </a:t>
            </a:r>
            <a:r>
              <a:rPr lang="en-US" dirty="0" err="1"/>
              <a:t>cAuse</a:t>
            </a:r>
            <a:r>
              <a:rPr lang="en-US" dirty="0"/>
              <a:t> of WWI.</a:t>
            </a:r>
          </a:p>
          <a:p>
            <a:r>
              <a:rPr lang="en-US" dirty="0"/>
              <a:t>CONSIDER your choices carefully and base them on today’s lesson.</a:t>
            </a:r>
          </a:p>
          <a:p>
            <a:r>
              <a:rPr lang="en-US" b="1" dirty="0"/>
              <a:t>Remember, this is not an image of what you think the war would have looked like. This is a symbolic representation of FEELINGS CONCERNING THE ORIGINS OF THE WAR.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24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AE06F-ED83-4423-A3CE-ABBC88882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969" y="1468654"/>
            <a:ext cx="3724743" cy="1312646"/>
          </a:xfrm>
        </p:spPr>
        <p:txBody>
          <a:bodyPr>
            <a:normAutofit fontScale="90000"/>
          </a:bodyPr>
          <a:lstStyle/>
          <a:p>
            <a:pPr algn="l"/>
            <a:br>
              <a:rPr lang="en-US" sz="2800" dirty="0"/>
            </a:br>
            <a:r>
              <a:rPr lang="en-US" sz="2800" dirty="0"/>
              <a:t>What do you see in this famous painting?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What are the things you notice?</a:t>
            </a:r>
            <a:br>
              <a:rPr lang="en-US" sz="28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035F7AD-8CCF-487F-BB0E-FCDD1912B1A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70218" y="157668"/>
            <a:ext cx="4380843" cy="4363320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7AFF1E6-ACFC-4E36-AE9C-F68EC8F2AEC2}"/>
              </a:ext>
            </a:extLst>
          </p:cNvPr>
          <p:cNvSpPr/>
          <p:nvPr/>
        </p:nvSpPr>
        <p:spPr>
          <a:xfrm>
            <a:off x="85725" y="3824924"/>
            <a:ext cx="39474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Hartley, Marsden.  </a:t>
            </a:r>
            <a:r>
              <a:rPr lang="en-US" sz="1200" i="1" dirty="0"/>
              <a:t>Himmel</a:t>
            </a:r>
            <a:r>
              <a:rPr lang="en-US" sz="1200" dirty="0"/>
              <a:t>, ca. 1914-1915, oil on canvas with artist-painted wood frame.  Nelson-Atkins Museum of Art, Kansas City: MO.</a:t>
            </a:r>
          </a:p>
        </p:txBody>
      </p:sp>
    </p:spTree>
    <p:extLst>
      <p:ext uri="{BB962C8B-B14F-4D97-AF65-F5344CB8AC3E}">
        <p14:creationId xmlns:p14="http://schemas.microsoft.com/office/powerpoint/2010/main" val="2793281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8981CA0-9146-49D7-A1C2-E70C1DB33EB3}"/>
              </a:ext>
            </a:extLst>
          </p:cNvPr>
          <p:cNvSpPr txBox="1"/>
          <p:nvPr/>
        </p:nvSpPr>
        <p:spPr>
          <a:xfrm>
            <a:off x="4797425" y="4268606"/>
            <a:ext cx="4203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Europe, 1914. Copyright Frank E. Smitha, 2004.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45A03F-C6B0-4568-BB70-6BCF31BF7E28}"/>
              </a:ext>
            </a:extLst>
          </p:cNvPr>
          <p:cNvSpPr/>
          <p:nvPr/>
        </p:nvSpPr>
        <p:spPr>
          <a:xfrm>
            <a:off x="5191320" y="505566"/>
            <a:ext cx="364319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HOW MANY OF THE FIVE GREAT POWERS OF EUROPE IN 1914 CAN YOU NAME?</a:t>
            </a:r>
          </a:p>
          <a:p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Great Britain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France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Russia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Germany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Austria-Hungary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2" name="Content Placeholder 3">
            <a:extLst>
              <a:ext uri="{FF2B5EF4-FFF2-40B4-BE49-F238E27FC236}">
                <a16:creationId xmlns:a16="http://schemas.microsoft.com/office/drawing/2014/main" id="{4ECEC278-A74A-4277-9193-D6E91B38C68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403" y="0"/>
            <a:ext cx="454342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65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727DA-9CA0-4B3E-8555-9A9F5211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A24E7-70E7-409F-805A-86E9AD490D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1465637"/>
            <a:ext cx="7772870" cy="2877763"/>
          </a:xfrm>
        </p:spPr>
        <p:txBody>
          <a:bodyPr/>
          <a:lstStyle/>
          <a:p>
            <a:pPr lvl="0"/>
            <a:r>
              <a:rPr lang="en-US" dirty="0"/>
              <a:t>The five great powers at the turn of the 20</a:t>
            </a:r>
            <a:r>
              <a:rPr lang="en-US" baseline="30000" dirty="0"/>
              <a:t>th</a:t>
            </a:r>
            <a:r>
              <a:rPr lang="en-US" dirty="0"/>
              <a:t> century controlled much of the world. </a:t>
            </a:r>
          </a:p>
          <a:p>
            <a:pPr lvl="1"/>
            <a:r>
              <a:rPr lang="en-US" dirty="0"/>
              <a:t>At this time, Europe was the major center of economic and political power. The United States was not yet a leader.</a:t>
            </a:r>
            <a:endParaRPr lang="en-US" sz="2000" dirty="0"/>
          </a:p>
          <a:p>
            <a:pPr lvl="0"/>
            <a:r>
              <a:rPr lang="en-US" dirty="0"/>
              <a:t>The powerful families within these empires had ruled for centuries.</a:t>
            </a:r>
            <a:endParaRPr lang="en-US" sz="2400" dirty="0"/>
          </a:p>
          <a:p>
            <a:pPr lvl="1"/>
            <a:r>
              <a:rPr lang="en-US" dirty="0"/>
              <a:t>All countries had kept loyalty to a single monarch through the ages.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325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727DA-9CA0-4B3E-8555-9A9F5211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of dissent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A24E7-70E7-409F-805A-86E9AD490D7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1162050"/>
            <a:ext cx="7772870" cy="3181350"/>
          </a:xfrm>
        </p:spPr>
        <p:txBody>
          <a:bodyPr>
            <a:normAutofit/>
          </a:bodyPr>
          <a:lstStyle/>
          <a:p>
            <a:r>
              <a:rPr lang="en-US" sz="2400" dirty="0"/>
              <a:t>Treaties &amp; alliances</a:t>
            </a:r>
          </a:p>
          <a:p>
            <a:r>
              <a:rPr lang="en-US" sz="2400" dirty="0"/>
              <a:t>Industrialism &amp; technology</a:t>
            </a:r>
          </a:p>
          <a:p>
            <a:r>
              <a:rPr lang="en-US" sz="2400" dirty="0"/>
              <a:t>Nationalism</a:t>
            </a:r>
          </a:p>
          <a:p>
            <a:r>
              <a:rPr lang="en-US" sz="2400" dirty="0"/>
              <a:t>Colonialism</a:t>
            </a:r>
          </a:p>
          <a:p>
            <a:r>
              <a:rPr lang="en-US" sz="2400" dirty="0"/>
              <a:t>Social unrest</a:t>
            </a:r>
          </a:p>
        </p:txBody>
      </p:sp>
    </p:spTree>
    <p:extLst>
      <p:ext uri="{BB962C8B-B14F-4D97-AF65-F5344CB8AC3E}">
        <p14:creationId xmlns:p14="http://schemas.microsoft.com/office/powerpoint/2010/main" val="271573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727DA-9CA0-4B3E-8555-9A9F5211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Assassination of archduke </a:t>
            </a:r>
            <a:r>
              <a:rPr lang="en-US" dirty="0" err="1"/>
              <a:t>franz</a:t>
            </a:r>
            <a:r>
              <a:rPr lang="en-US" dirty="0"/>
              <a:t> </a:t>
            </a:r>
            <a:r>
              <a:rPr lang="en-US" dirty="0" err="1"/>
              <a:t>ferdinand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4825A4-2022-4DAC-8AC0-B8573F66F66A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2764" y="1094509"/>
            <a:ext cx="5237427" cy="3360085"/>
          </a:xfrm>
        </p:spPr>
      </p:pic>
    </p:spTree>
    <p:extLst>
      <p:ext uri="{BB962C8B-B14F-4D97-AF65-F5344CB8AC3E}">
        <p14:creationId xmlns:p14="http://schemas.microsoft.com/office/powerpoint/2010/main" val="3447375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304A3A-BF97-423C-BB3F-78299F984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456" y="190500"/>
            <a:ext cx="2951766" cy="4191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Dissecting art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035F7AD-8CCF-487F-BB0E-FCDD1912B1A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2812" y="132560"/>
            <a:ext cx="4332947" cy="4315615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8D6CA62-E614-4DFD-821A-1F31D1634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704850"/>
            <a:ext cx="4514850" cy="3105149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cap="none" dirty="0"/>
              <a:t>After learning about the underlying causes of World War I, are there images in this painting that pop out to you?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cap="none" dirty="0"/>
              <a:t>Are there any images that could symbolize something from World War I or another historical event?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AFF1E6-ACFC-4E36-AE9C-F68EC8F2AEC2}"/>
              </a:ext>
            </a:extLst>
          </p:cNvPr>
          <p:cNvSpPr/>
          <p:nvPr/>
        </p:nvSpPr>
        <p:spPr>
          <a:xfrm>
            <a:off x="187472" y="3968484"/>
            <a:ext cx="39474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Hartley, Marsden. </a:t>
            </a:r>
            <a:r>
              <a:rPr lang="en-US" sz="1200" i="1" dirty="0"/>
              <a:t>Himmel</a:t>
            </a:r>
            <a:r>
              <a:rPr lang="en-US" sz="1200" dirty="0"/>
              <a:t>, ca. 1914-1915, oil on canvas with artist-painted wood frame. Nelson-Atkins Museum of Art, Kansas City: MO.</a:t>
            </a:r>
          </a:p>
        </p:txBody>
      </p:sp>
    </p:spTree>
    <p:extLst>
      <p:ext uri="{BB962C8B-B14F-4D97-AF65-F5344CB8AC3E}">
        <p14:creationId xmlns:p14="http://schemas.microsoft.com/office/powerpoint/2010/main" val="3825070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304A3A-BF97-423C-BB3F-78299F984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806" y="226529"/>
            <a:ext cx="2951766" cy="4191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Dissecting art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035F7AD-8CCF-487F-BB0E-FCDD1912B1A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2812" y="132560"/>
            <a:ext cx="4332947" cy="4315615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8D6CA62-E614-4DFD-821A-1F31D1634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863335"/>
            <a:ext cx="4514850" cy="3105149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cap="none" dirty="0"/>
              <a:t>What famous leader does the statue depict?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cap="none" dirty="0"/>
              <a:t>Why do you think Hartley’s painting represents celebratory and patriotic emotions rather than showing worry or distress?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cap="non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AFF1E6-ACFC-4E36-AE9C-F68EC8F2AEC2}"/>
              </a:ext>
            </a:extLst>
          </p:cNvPr>
          <p:cNvSpPr/>
          <p:nvPr/>
        </p:nvSpPr>
        <p:spPr>
          <a:xfrm>
            <a:off x="187472" y="3968484"/>
            <a:ext cx="39474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Hartley, Marsden. </a:t>
            </a:r>
            <a:r>
              <a:rPr lang="en-US" sz="1200" i="1" dirty="0"/>
              <a:t>Himmel</a:t>
            </a:r>
            <a:r>
              <a:rPr lang="en-US" sz="1200" dirty="0"/>
              <a:t>, ca. 1914-1915, oil on canvas with artist-painted wood frame. Nelson-Atkins Museum of Art, Kansas City: MO.</a:t>
            </a:r>
          </a:p>
        </p:txBody>
      </p:sp>
    </p:spTree>
    <p:extLst>
      <p:ext uri="{BB962C8B-B14F-4D97-AF65-F5344CB8AC3E}">
        <p14:creationId xmlns:p14="http://schemas.microsoft.com/office/powerpoint/2010/main" val="1057395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304A3A-BF97-423C-BB3F-78299F984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128" y="197164"/>
            <a:ext cx="3286594" cy="4191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Analyzing a painting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035F7AD-8CCF-487F-BB0E-FCDD1912B1A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2812" y="132560"/>
            <a:ext cx="4332947" cy="4315615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8D6CA62-E614-4DFD-821A-1F31D1634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0" y="863335"/>
            <a:ext cx="4514850" cy="3105149"/>
          </a:xfrm>
        </p:spPr>
        <p:txBody>
          <a:bodyPr>
            <a:noAutofit/>
          </a:bodyPr>
          <a:lstStyle/>
          <a:p>
            <a:pPr lvl="1"/>
            <a:r>
              <a:rPr lang="en-US" sz="1850" cap="none" dirty="0"/>
              <a:t>Consider these questions with historical paintings: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1850" cap="none" dirty="0">
                <a:solidFill>
                  <a:schemeClr val="tx1"/>
                </a:solidFill>
              </a:rPr>
              <a:t>What event is being shown?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1850" cap="none" dirty="0">
                <a:solidFill>
                  <a:schemeClr val="tx1"/>
                </a:solidFill>
              </a:rPr>
              <a:t>What characters are involved, and what are their roles?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1850" cap="none" dirty="0">
                <a:solidFill>
                  <a:schemeClr val="tx1"/>
                </a:solidFill>
              </a:rPr>
              <a:t>What message does the painting contain?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AFF1E6-ACFC-4E36-AE9C-F68EC8F2AEC2}"/>
              </a:ext>
            </a:extLst>
          </p:cNvPr>
          <p:cNvSpPr/>
          <p:nvPr/>
        </p:nvSpPr>
        <p:spPr>
          <a:xfrm>
            <a:off x="187472" y="3968484"/>
            <a:ext cx="39474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Hartley, Marsden. </a:t>
            </a:r>
            <a:r>
              <a:rPr lang="en-US" sz="1200" i="1" dirty="0"/>
              <a:t>Himmel</a:t>
            </a:r>
            <a:r>
              <a:rPr lang="en-US" sz="1200" dirty="0"/>
              <a:t>, ca. 1914-1915, oil on canvas with artist-painted wood frame. Nelson-Atkins Museum of Art, Kansas City: MO.</a:t>
            </a:r>
          </a:p>
        </p:txBody>
      </p:sp>
    </p:spTree>
    <p:extLst>
      <p:ext uri="{BB962C8B-B14F-4D97-AF65-F5344CB8AC3E}">
        <p14:creationId xmlns:p14="http://schemas.microsoft.com/office/powerpoint/2010/main" val="37406849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Custom 4">
      <a:dk1>
        <a:sysClr val="windowText" lastClr="000000"/>
      </a:dk1>
      <a:lt1>
        <a:sysClr val="window" lastClr="FFFFFF"/>
      </a:lt1>
      <a:dk2>
        <a:srgbClr val="0C0C0C"/>
      </a:dk2>
      <a:lt2>
        <a:srgbClr val="F2F2F2"/>
      </a:lt2>
      <a:accent1>
        <a:srgbClr val="FFFFFF"/>
      </a:accent1>
      <a:accent2>
        <a:srgbClr val="D99C3F"/>
      </a:accent2>
      <a:accent3>
        <a:srgbClr val="86C157"/>
      </a:accent3>
      <a:accent4>
        <a:srgbClr val="9B4C25"/>
      </a:accent4>
      <a:accent5>
        <a:srgbClr val="E93C0D"/>
      </a:accent5>
      <a:accent6>
        <a:srgbClr val="286994"/>
      </a:accent6>
      <a:hlink>
        <a:srgbClr val="969696"/>
      </a:hlink>
      <a:folHlink>
        <a:srgbClr val="969696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399</Words>
  <Application>Microsoft Office PowerPoint</Application>
  <PresentationFormat>On-screen Show (16:9)</PresentationFormat>
  <Paragraphs>48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Tw Cen MT</vt:lpstr>
      <vt:lpstr>Droplet</vt:lpstr>
      <vt:lpstr>Marsden Hartley and the great war: learning history through art</vt:lpstr>
      <vt:lpstr> What do you see in this famous painting?  What are the things you notice?   </vt:lpstr>
      <vt:lpstr>PowerPoint Presentation</vt:lpstr>
      <vt:lpstr>empires</vt:lpstr>
      <vt:lpstr>Areas of dissent</vt:lpstr>
      <vt:lpstr>Assassination of archduke franz ferdinand</vt:lpstr>
      <vt:lpstr>Dissecting art</vt:lpstr>
      <vt:lpstr>Dissecting art</vt:lpstr>
      <vt:lpstr>Analyzing a painting</vt:lpstr>
      <vt:lpstr>Create your own</vt:lpstr>
    </vt:vector>
  </TitlesOfParts>
  <Company>The National World War 1 Museum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Spilker</dc:creator>
  <cp:lastModifiedBy>Liesl Christman</cp:lastModifiedBy>
  <cp:revision>38</cp:revision>
  <cp:lastPrinted>2017-02-16T19:38:28Z</cp:lastPrinted>
  <dcterms:created xsi:type="dcterms:W3CDTF">2016-02-11T22:20:01Z</dcterms:created>
  <dcterms:modified xsi:type="dcterms:W3CDTF">2018-06-22T18:39:38Z</dcterms:modified>
</cp:coreProperties>
</file>