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6"/>
  </p:notesMasterIdLst>
  <p:sldIdLst>
    <p:sldId id="257" r:id="rId2"/>
    <p:sldId id="268" r:id="rId3"/>
    <p:sldId id="269" r:id="rId4"/>
    <p:sldId id="279" r:id="rId5"/>
    <p:sldId id="270" r:id="rId6"/>
    <p:sldId id="271" r:id="rId7"/>
    <p:sldId id="272" r:id="rId8"/>
    <p:sldId id="273" r:id="rId9"/>
    <p:sldId id="274" r:id="rId10"/>
    <p:sldId id="275" r:id="rId11"/>
    <p:sldId id="280" r:id="rId12"/>
    <p:sldId id="276" r:id="rId13"/>
    <p:sldId id="277" r:id="rId14"/>
    <p:sldId id="278" r:id="rId1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986606-7C57-4169-9FDF-96E5F9AF2A7F}">
          <p14:sldIdLst>
            <p14:sldId id="257"/>
            <p14:sldId id="268"/>
            <p14:sldId id="269"/>
            <p14:sldId id="279"/>
            <p14:sldId id="270"/>
            <p14:sldId id="271"/>
            <p14:sldId id="272"/>
            <p14:sldId id="273"/>
            <p14:sldId id="274"/>
            <p14:sldId id="275"/>
            <p14:sldId id="280"/>
            <p14:sldId id="276"/>
            <p14:sldId id="277"/>
            <p14:sldId id="27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8D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9" autoAdjust="0"/>
  </p:normalViewPr>
  <p:slideViewPr>
    <p:cSldViewPr snapToGrid="0" snapToObjects="1">
      <p:cViewPr varScale="1">
        <p:scale>
          <a:sx n="150" d="100"/>
          <a:sy n="150" d="100"/>
        </p:scale>
        <p:origin x="510"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F617B0-0A75-4827-8518-6BCFC54BC89E}" type="datetimeFigureOut">
              <a:rPr lang="en-US" smtClean="0"/>
              <a:t>11/27/2019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EA1EDD-0E08-4CCA-BF1C-F5FF721623A9}" type="slidenum">
              <a:rPr lang="en-US" smtClean="0"/>
              <a:t>‹#›</a:t>
            </a:fld>
            <a:endParaRPr lang="en-US"/>
          </a:p>
        </p:txBody>
      </p:sp>
    </p:spTree>
    <p:extLst>
      <p:ext uri="{BB962C8B-B14F-4D97-AF65-F5344CB8AC3E}">
        <p14:creationId xmlns:p14="http://schemas.microsoft.com/office/powerpoint/2010/main" val="32640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805355"/>
            <a:ext cx="6517482" cy="1614853"/>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hasCustomPrompt="1"/>
          </p:nvPr>
        </p:nvSpPr>
        <p:spPr>
          <a:xfrm>
            <a:off x="1313259" y="3477362"/>
            <a:ext cx="6517482" cy="727318"/>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8894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8B9455-8E91-9F4D-8612-E402DDBD5DAE}"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236374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B9455-8E91-9F4D-8612-E402DDBD5DAE}"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108865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B9455-8E91-9F4D-8612-E402DDBD5DAE}"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250676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B9455-8E91-9F4D-8612-E402DDBD5DAE}"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2742993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3059856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noFill/>
            <a:miter lim="800000"/>
          </a:ln>
          <a:effectLst/>
          <a:scene3d>
            <a:camera prst="orthographicFront"/>
            <a:lightRig rig="threePt" dir="t">
              <a:rot lat="0" lon="0" rev="2700000"/>
            </a:lightRig>
          </a:scene3d>
          <a:sp3d>
            <a:bevelT w="0" h="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1917448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3000000"/>
            </a:lightRig>
          </a:scene3d>
          <a:sp3d prstMaterial="powder">
            <a:bevelT w="0" h="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256575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2774714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solidFill>
                  <a:srgbClr val="E3252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rgbClr val="E32526"/>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rgbClr val="E32526"/>
                </a:solidFill>
                <a:effectLst/>
              </a:rPr>
              <a:t>”</a:t>
            </a:r>
          </a:p>
        </p:txBody>
      </p:sp>
    </p:spTree>
    <p:extLst>
      <p:ext uri="{BB962C8B-B14F-4D97-AF65-F5344CB8AC3E}">
        <p14:creationId xmlns:p14="http://schemas.microsoft.com/office/powerpoint/2010/main" val="3709797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340322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2602525"/>
            <a:ext cx="6517482" cy="1614853"/>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hasCustomPrompt="1"/>
          </p:nvPr>
        </p:nvSpPr>
        <p:spPr>
          <a:xfrm>
            <a:off x="1313259" y="4274532"/>
            <a:ext cx="6517482" cy="50066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254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rgbClr val="E3252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rgbClr val="E3252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rgbClr val="E3252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8B9455-8E91-9F4D-8612-E402DDBD5DAE}"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80551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rgbClr val="E3252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noFill/>
            <a:miter lim="800000"/>
          </a:ln>
          <a:effectLst/>
          <a:scene3d>
            <a:camera prst="orthographicFront"/>
            <a:lightRig rig="threePt" dir="t">
              <a:rot lat="0" lon="0" rev="2700000"/>
            </a:lightRig>
          </a:scene3d>
          <a:sp3d>
            <a:bevelT w="0" h="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rgbClr val="E3252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noFill/>
            <a:miter lim="800000"/>
          </a:ln>
          <a:effectLst/>
          <a:scene3d>
            <a:camera prst="orthographicFront"/>
            <a:lightRig rig="threePt" dir="t">
              <a:rot lat="0" lon="0" rev="2700000"/>
            </a:lightRig>
          </a:scene3d>
          <a:sp3d>
            <a:bevelT w="0" h="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rgbClr val="E3252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noFill/>
            <a:miter lim="800000"/>
          </a:ln>
          <a:effectLst/>
          <a:scene3d>
            <a:camera prst="orthographicFront"/>
            <a:lightRig rig="threePt" dir="t">
              <a:rot lat="0" lon="0" rev="2700000"/>
            </a:lightRig>
          </a:scene3d>
          <a:sp3d>
            <a:bevelT w="0" h="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8B9455-8E91-9F4D-8612-E402DDBD5DAE}"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8236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3259" y="3399692"/>
            <a:ext cx="6517482" cy="422030"/>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8B9455-8E91-9F4D-8612-E402DDBD5DAE}"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174371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B9455-8E91-9F4D-8612-E402DDBD5DAE}"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325222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B9455-8E91-9F4D-8612-E402DDBD5DAE}"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12414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B9455-8E91-9F4D-8612-E402DDBD5DAE}"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111900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8B9455-8E91-9F4D-8612-E402DDBD5DAE}"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62442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8B9455-8E91-9F4D-8612-E402DDBD5DAE}"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14259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rgbClr val="E4303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rgbClr val="E4303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8B9455-8E91-9F4D-8612-E402DDBD5DAE}"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56685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32" y="268504"/>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2" y="1579936"/>
            <a:ext cx="7773339" cy="2568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9053" y="4262315"/>
            <a:ext cx="2057400" cy="273844"/>
          </a:xfrm>
          <a:prstGeom prst="rect">
            <a:avLst/>
          </a:prstGeom>
        </p:spPr>
        <p:txBody>
          <a:bodyPr vert="horz" lIns="91440" tIns="45720" rIns="91440" bIns="45720" rtlCol="0" anchor="ctr"/>
          <a:lstStyle>
            <a:lvl1pPr algn="r">
              <a:defRPr sz="750">
                <a:solidFill>
                  <a:schemeClr val="tx1"/>
                </a:solidFill>
              </a:defRPr>
            </a:lvl1pPr>
          </a:lstStyle>
          <a:p>
            <a:fld id="{EA8B9455-8E91-9F4D-8612-E402DDBD5DAE}" type="datetimeFigureOut">
              <a:rPr lang="en-US" smtClean="0"/>
              <a:t>11/27/2019</a:t>
            </a:fld>
            <a:endParaRPr lang="en-US"/>
          </a:p>
        </p:txBody>
      </p:sp>
      <p:sp>
        <p:nvSpPr>
          <p:cNvPr id="5" name="Footer Placeholder 4"/>
          <p:cNvSpPr>
            <a:spLocks noGrp="1"/>
          </p:cNvSpPr>
          <p:nvPr>
            <p:ph type="ftr" sz="quarter" idx="3"/>
          </p:nvPr>
        </p:nvSpPr>
        <p:spPr>
          <a:xfrm>
            <a:off x="685331" y="4262315"/>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275535"/>
            <a:ext cx="573161" cy="273844"/>
          </a:xfrm>
          <a:prstGeom prst="rect">
            <a:avLst/>
          </a:prstGeom>
        </p:spPr>
        <p:txBody>
          <a:bodyPr vert="horz" lIns="91440" tIns="45720" rIns="91440" bIns="45720" rtlCol="0" anchor="ctr"/>
          <a:lstStyle>
            <a:lvl1pPr algn="r">
              <a:defRPr sz="750">
                <a:solidFill>
                  <a:schemeClr val="tx1"/>
                </a:solidFill>
              </a:defRPr>
            </a:lvl1pPr>
          </a:lstStyle>
          <a:p>
            <a:fld id="{551C6842-06A8-FA43-9195-7D3A1BDF0BFD}" type="slidenum">
              <a:rPr lang="en-US" smtClean="0"/>
              <a:t>‹#›</a:t>
            </a:fld>
            <a:endParaRPr lang="en-US"/>
          </a:p>
        </p:txBody>
      </p:sp>
    </p:spTree>
    <p:extLst>
      <p:ext uri="{BB962C8B-B14F-4D97-AF65-F5344CB8AC3E}">
        <p14:creationId xmlns:p14="http://schemas.microsoft.com/office/powerpoint/2010/main" val="1770867829"/>
      </p:ext>
    </p:extLst>
  </p:cSld>
  <p:clrMap bg1="lt1" tx1="dk1" bg2="lt2" tx2="dk2" accent1="accent1" accent2="accent2" accent3="accent3" accent4="accent4" accent5="accent5" accent6="accent6" hlink="hlink" folHlink="folHlink"/>
  <p:sldLayoutIdLst>
    <p:sldLayoutId id="2147483691" r:id="rId1"/>
    <p:sldLayoutId id="2147483709" r:id="rId2"/>
    <p:sldLayoutId id="2147483708" r:id="rId3"/>
    <p:sldLayoutId id="2147483692" r:id="rId4"/>
    <p:sldLayoutId id="2147483711" r:id="rId5"/>
    <p:sldLayoutId id="2147483712" r:id="rId6"/>
    <p:sldLayoutId id="2147483693" r:id="rId7"/>
    <p:sldLayoutId id="2147483694" r:id="rId8"/>
    <p:sldLayoutId id="2147483695" r:id="rId9"/>
    <p:sldLayoutId id="2147483696" r:id="rId10"/>
    <p:sldLayoutId id="2147483697" r:id="rId11"/>
    <p:sldLayoutId id="2147483710" r:id="rId12"/>
    <p:sldLayoutId id="2147483713"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none"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none"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none"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0jycVFL8CNM" TargetMode="External"/><Relationship Id="rId1" Type="http://schemas.openxmlformats.org/officeDocument/2006/relationships/video" Target="https://www.youtube.com/embed/vrYhLNQMRro" TargetMode="External"/><Relationship Id="rId6" Type="http://schemas.openxmlformats.org/officeDocument/2006/relationships/hyperlink" Target="https://youtu.be/0jycVFL8CNM" TargetMode="External"/><Relationship Id="rId5" Type="http://schemas.openxmlformats.org/officeDocument/2006/relationships/hyperlink" Target="https://youtu.be/vrYhLNQMRro"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ideo" Target="https://www.youtube.com/embed/_UTUr_Htnaw" TargetMode="External"/><Relationship Id="rId4" Type="http://schemas.openxmlformats.org/officeDocument/2006/relationships/hyperlink" Target="https://youtu.be/_UTUr_Htna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TREATY of </a:t>
            </a:r>
            <a:r>
              <a:rPr lang="en-US" dirty="0" err="1"/>
              <a:t>versailles</a:t>
            </a:r>
            <a:endParaRPr lang="en-US" dirty="0"/>
          </a:p>
        </p:txBody>
      </p:sp>
      <p:sp>
        <p:nvSpPr>
          <p:cNvPr id="10" name="Subtitle 9"/>
          <p:cNvSpPr>
            <a:spLocks noGrp="1"/>
          </p:cNvSpPr>
          <p:nvPr>
            <p:ph type="subTitle" idx="1"/>
          </p:nvPr>
        </p:nvSpPr>
        <p:spPr/>
        <p:txBody>
          <a:bodyPr>
            <a:normAutofit fontScale="70000" lnSpcReduction="20000"/>
          </a:bodyPr>
          <a:lstStyle/>
          <a:p>
            <a:r>
              <a:rPr lang="en-US" dirty="0"/>
              <a:t>COMPANION PRESENTATION TO </a:t>
            </a:r>
            <a:r>
              <a:rPr lang="en-US" b="1" dirty="0"/>
              <a:t>THE END OF THE WAR </a:t>
            </a:r>
            <a:r>
              <a:rPr lang="en-US" dirty="0"/>
              <a:t>LESSON</a:t>
            </a:r>
          </a:p>
          <a:p>
            <a:r>
              <a:rPr lang="en-US" dirty="0"/>
              <a:t>CREATED BY CAROL HUNEYCUTT, NATIONAL WWI MUSEUM AND MEMORIAL TEACHER FELLOW</a:t>
            </a:r>
          </a:p>
        </p:txBody>
      </p:sp>
    </p:spTree>
    <p:extLst>
      <p:ext uri="{BB962C8B-B14F-4D97-AF65-F5344CB8AC3E}">
        <p14:creationId xmlns:p14="http://schemas.microsoft.com/office/powerpoint/2010/main" val="461231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9C80-314A-487B-8228-9B774A60C33A}"/>
              </a:ext>
            </a:extLst>
          </p:cNvPr>
          <p:cNvSpPr>
            <a:spLocks noGrp="1"/>
          </p:cNvSpPr>
          <p:nvPr>
            <p:ph type="title"/>
          </p:nvPr>
        </p:nvSpPr>
        <p:spPr>
          <a:xfrm>
            <a:off x="685800" y="-10697"/>
            <a:ext cx="7773338" cy="1197133"/>
          </a:xfrm>
        </p:spPr>
        <p:txBody>
          <a:bodyPr/>
          <a:lstStyle/>
          <a:p>
            <a:r>
              <a:rPr lang="en-US" dirty="0"/>
              <a:t>How did you do?</a:t>
            </a:r>
          </a:p>
        </p:txBody>
      </p:sp>
      <p:sp>
        <p:nvSpPr>
          <p:cNvPr id="3" name="Content Placeholder 2">
            <a:extLst>
              <a:ext uri="{FF2B5EF4-FFF2-40B4-BE49-F238E27FC236}">
                <a16:creationId xmlns:a16="http://schemas.microsoft.com/office/drawing/2014/main" id="{B7A44BFB-2AF4-4D18-9B74-AEA97BCF8E43}"/>
              </a:ext>
            </a:extLst>
          </p:cNvPr>
          <p:cNvSpPr>
            <a:spLocks noGrp="1"/>
          </p:cNvSpPr>
          <p:nvPr>
            <p:ph sz="quarter" idx="13"/>
          </p:nvPr>
        </p:nvSpPr>
        <p:spPr>
          <a:xfrm>
            <a:off x="686268" y="1034036"/>
            <a:ext cx="7772870" cy="2568080"/>
          </a:xfrm>
        </p:spPr>
        <p:txBody>
          <a:bodyPr>
            <a:normAutofit/>
          </a:bodyPr>
          <a:lstStyle/>
          <a:p>
            <a:pPr marL="0" indent="0">
              <a:buNone/>
            </a:pPr>
            <a:r>
              <a:rPr lang="en-US" sz="2000" dirty="0"/>
              <a:t>We are going to compare your treaty with the real Treaty of Versailles.</a:t>
            </a:r>
          </a:p>
          <a:p>
            <a:pPr marL="0" indent="0">
              <a:buNone/>
            </a:pPr>
            <a:endParaRPr lang="en-US" sz="2400" dirty="0"/>
          </a:p>
        </p:txBody>
      </p:sp>
      <p:pic>
        <p:nvPicPr>
          <p:cNvPr id="1026" name="Picture 2" descr="{{{image_alt}}}">
            <a:extLst>
              <a:ext uri="{FF2B5EF4-FFF2-40B4-BE49-F238E27FC236}">
                <a16:creationId xmlns:a16="http://schemas.microsoft.com/office/drawing/2014/main" id="{BBFF719B-662B-4750-9723-EC2054D93D1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183" t="2430" r="4610" b="4716"/>
          <a:stretch/>
        </p:blipFill>
        <p:spPr bwMode="auto">
          <a:xfrm>
            <a:off x="3547083" y="1651903"/>
            <a:ext cx="1882167" cy="288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44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897A-BFC4-4ED7-9E5D-F99BDFC51194}"/>
              </a:ext>
            </a:extLst>
          </p:cNvPr>
          <p:cNvSpPr>
            <a:spLocks noGrp="1"/>
          </p:cNvSpPr>
          <p:nvPr>
            <p:ph type="title"/>
          </p:nvPr>
        </p:nvSpPr>
        <p:spPr>
          <a:xfrm>
            <a:off x="693646" y="2102"/>
            <a:ext cx="7773338" cy="1197133"/>
          </a:xfrm>
        </p:spPr>
        <p:txBody>
          <a:bodyPr/>
          <a:lstStyle/>
          <a:p>
            <a:r>
              <a:rPr lang="en-US" dirty="0"/>
              <a:t>Video clips</a:t>
            </a:r>
          </a:p>
        </p:txBody>
      </p:sp>
      <p:pic>
        <p:nvPicPr>
          <p:cNvPr id="7" name="Online Media 6">
            <a:hlinkClick r:id="" action="ppaction://media"/>
            <a:extLst>
              <a:ext uri="{FF2B5EF4-FFF2-40B4-BE49-F238E27FC236}">
                <a16:creationId xmlns:a16="http://schemas.microsoft.com/office/drawing/2014/main" id="{F3C772BA-C05D-4925-ADCF-E5C6228BEE87}"/>
              </a:ext>
            </a:extLst>
          </p:cNvPr>
          <p:cNvPicPr>
            <a:picLocks noGrp="1" noRot="1" noChangeAspect="1"/>
          </p:cNvPicPr>
          <p:nvPr>
            <p:ph sz="quarter" idx="13"/>
            <a:videoFile r:link="rId1"/>
          </p:nvPr>
        </p:nvPicPr>
        <p:blipFill>
          <a:blip r:embed="rId4"/>
          <a:stretch>
            <a:fillRect/>
          </a:stretch>
        </p:blipFill>
        <p:spPr>
          <a:xfrm>
            <a:off x="433136" y="1293424"/>
            <a:ext cx="3845042" cy="2162836"/>
          </a:xfrm>
          <a:prstGeom prst="rect">
            <a:avLst/>
          </a:prstGeom>
        </p:spPr>
      </p:pic>
      <p:sp>
        <p:nvSpPr>
          <p:cNvPr id="8" name="TextBox 7">
            <a:extLst>
              <a:ext uri="{FF2B5EF4-FFF2-40B4-BE49-F238E27FC236}">
                <a16:creationId xmlns:a16="http://schemas.microsoft.com/office/drawing/2014/main" id="{8DAD7A7B-5B3F-44A4-B085-E477286C9578}"/>
              </a:ext>
            </a:extLst>
          </p:cNvPr>
          <p:cNvSpPr txBox="1"/>
          <p:nvPr/>
        </p:nvSpPr>
        <p:spPr>
          <a:xfrm>
            <a:off x="1602769" y="4023717"/>
            <a:ext cx="5955092" cy="800219"/>
          </a:xfrm>
          <a:prstGeom prst="rect">
            <a:avLst/>
          </a:prstGeom>
          <a:noFill/>
        </p:spPr>
        <p:txBody>
          <a:bodyPr wrap="none" rtlCol="0">
            <a:spAutoFit/>
          </a:bodyPr>
          <a:lstStyle/>
          <a:p>
            <a:r>
              <a:rPr lang="en-US" sz="1600" i="1" dirty="0"/>
              <a:t>The Treaty of Versailles - What did the Big Three Want?, </a:t>
            </a:r>
            <a:r>
              <a:rPr lang="en-US" sz="1600" dirty="0"/>
              <a:t>Simple History</a:t>
            </a:r>
          </a:p>
          <a:p>
            <a:r>
              <a:rPr lang="en-US" sz="1400" dirty="0">
                <a:hlinkClick r:id="rId5"/>
              </a:rPr>
              <a:t>https://youtu.be/vrYhLNQMRro</a:t>
            </a:r>
            <a:r>
              <a:rPr lang="en-US" sz="1400" dirty="0"/>
              <a:t>  </a:t>
            </a:r>
            <a:r>
              <a:rPr lang="en-US" sz="1400" dirty="0">
                <a:solidFill>
                  <a:srgbClr val="8D8D8D"/>
                </a:solidFill>
              </a:rPr>
              <a:t>and</a:t>
            </a:r>
            <a:r>
              <a:rPr lang="en-US" sz="1400" dirty="0">
                <a:solidFill>
                  <a:schemeClr val="tx2">
                    <a:lumMod val="50000"/>
                    <a:lumOff val="50000"/>
                  </a:schemeClr>
                </a:solidFill>
              </a:rPr>
              <a:t> </a:t>
            </a:r>
            <a:r>
              <a:rPr lang="en-US" sz="1400" dirty="0"/>
              <a:t> </a:t>
            </a:r>
            <a:r>
              <a:rPr lang="en-US" sz="1400" dirty="0">
                <a:hlinkClick r:id="rId6"/>
              </a:rPr>
              <a:t>https://youtu.be/0jycVFL8CNM</a:t>
            </a:r>
            <a:endParaRPr lang="en-US" sz="1400" dirty="0"/>
          </a:p>
          <a:p>
            <a:endParaRPr lang="en-US" sz="1600" dirty="0"/>
          </a:p>
        </p:txBody>
      </p:sp>
      <p:pic>
        <p:nvPicPr>
          <p:cNvPr id="9" name="Online Media 8">
            <a:hlinkClick r:id="" action="ppaction://media"/>
            <a:extLst>
              <a:ext uri="{FF2B5EF4-FFF2-40B4-BE49-F238E27FC236}">
                <a16:creationId xmlns:a16="http://schemas.microsoft.com/office/drawing/2014/main" id="{7EF25286-80E1-4133-AAEB-8D5DCD816704}"/>
              </a:ext>
            </a:extLst>
          </p:cNvPr>
          <p:cNvPicPr>
            <a:picLocks noRot="1" noChangeAspect="1"/>
          </p:cNvPicPr>
          <p:nvPr>
            <a:videoFile r:link="rId2"/>
          </p:nvPr>
        </p:nvPicPr>
        <p:blipFill>
          <a:blip r:embed="rId4"/>
          <a:stretch>
            <a:fillRect/>
          </a:stretch>
        </p:blipFill>
        <p:spPr>
          <a:xfrm>
            <a:off x="4865822" y="1293424"/>
            <a:ext cx="3845042" cy="2162836"/>
          </a:xfrm>
          <a:prstGeom prst="rect">
            <a:avLst/>
          </a:prstGeom>
        </p:spPr>
      </p:pic>
      <p:sp>
        <p:nvSpPr>
          <p:cNvPr id="10" name="TextBox 9">
            <a:extLst>
              <a:ext uri="{FF2B5EF4-FFF2-40B4-BE49-F238E27FC236}">
                <a16:creationId xmlns:a16="http://schemas.microsoft.com/office/drawing/2014/main" id="{E26C8900-624E-4D89-966C-0DC6140F8CF1}"/>
              </a:ext>
            </a:extLst>
          </p:cNvPr>
          <p:cNvSpPr txBox="1"/>
          <p:nvPr/>
        </p:nvSpPr>
        <p:spPr>
          <a:xfrm>
            <a:off x="1575233" y="3485594"/>
            <a:ext cx="747705" cy="369332"/>
          </a:xfrm>
          <a:prstGeom prst="rect">
            <a:avLst/>
          </a:prstGeom>
          <a:noFill/>
        </p:spPr>
        <p:txBody>
          <a:bodyPr wrap="none" rtlCol="0">
            <a:spAutoFit/>
          </a:bodyPr>
          <a:lstStyle/>
          <a:p>
            <a:r>
              <a:rPr lang="en-US" dirty="0"/>
              <a:t>Part 1</a:t>
            </a:r>
          </a:p>
        </p:txBody>
      </p:sp>
      <p:sp>
        <p:nvSpPr>
          <p:cNvPr id="11" name="TextBox 10">
            <a:extLst>
              <a:ext uri="{FF2B5EF4-FFF2-40B4-BE49-F238E27FC236}">
                <a16:creationId xmlns:a16="http://schemas.microsoft.com/office/drawing/2014/main" id="{E3CF1257-2A50-4927-91FD-2E57EB9F5E93}"/>
              </a:ext>
            </a:extLst>
          </p:cNvPr>
          <p:cNvSpPr txBox="1"/>
          <p:nvPr/>
        </p:nvSpPr>
        <p:spPr>
          <a:xfrm>
            <a:off x="6516022" y="3456260"/>
            <a:ext cx="747705" cy="369332"/>
          </a:xfrm>
          <a:prstGeom prst="rect">
            <a:avLst/>
          </a:prstGeom>
          <a:noFill/>
        </p:spPr>
        <p:txBody>
          <a:bodyPr wrap="none" rtlCol="0">
            <a:spAutoFit/>
          </a:bodyPr>
          <a:lstStyle/>
          <a:p>
            <a:r>
              <a:rPr lang="en-US" dirty="0"/>
              <a:t>Part 2</a:t>
            </a:r>
          </a:p>
        </p:txBody>
      </p:sp>
    </p:spTree>
    <p:extLst>
      <p:ext uri="{BB962C8B-B14F-4D97-AF65-F5344CB8AC3E}">
        <p14:creationId xmlns:p14="http://schemas.microsoft.com/office/powerpoint/2010/main" val="230606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B6B6-B5E7-449E-9BAB-7F0E3DCEF629}"/>
              </a:ext>
            </a:extLst>
          </p:cNvPr>
          <p:cNvSpPr>
            <a:spLocks noGrp="1"/>
          </p:cNvSpPr>
          <p:nvPr>
            <p:ph type="title"/>
          </p:nvPr>
        </p:nvSpPr>
        <p:spPr>
          <a:xfrm>
            <a:off x="685332" y="0"/>
            <a:ext cx="7773338" cy="1197133"/>
          </a:xfrm>
        </p:spPr>
        <p:txBody>
          <a:bodyPr/>
          <a:lstStyle/>
          <a:p>
            <a:r>
              <a:rPr lang="en-US" dirty="0"/>
              <a:t>The treaty of </a:t>
            </a:r>
            <a:r>
              <a:rPr lang="en-US" dirty="0" err="1"/>
              <a:t>versailles</a:t>
            </a:r>
            <a:endParaRPr lang="en-US" dirty="0"/>
          </a:p>
        </p:txBody>
      </p:sp>
      <p:sp>
        <p:nvSpPr>
          <p:cNvPr id="3" name="Content Placeholder 2">
            <a:extLst>
              <a:ext uri="{FF2B5EF4-FFF2-40B4-BE49-F238E27FC236}">
                <a16:creationId xmlns:a16="http://schemas.microsoft.com/office/drawing/2014/main" id="{4D8E02B3-2267-4532-A1F4-F21595827680}"/>
              </a:ext>
            </a:extLst>
          </p:cNvPr>
          <p:cNvSpPr>
            <a:spLocks noGrp="1"/>
          </p:cNvSpPr>
          <p:nvPr>
            <p:ph sz="quarter" idx="13"/>
          </p:nvPr>
        </p:nvSpPr>
        <p:spPr>
          <a:xfrm>
            <a:off x="685800" y="1230762"/>
            <a:ext cx="7772870" cy="3068188"/>
          </a:xfrm>
        </p:spPr>
        <p:txBody>
          <a:bodyPr>
            <a:noAutofit/>
          </a:bodyPr>
          <a:lstStyle/>
          <a:p>
            <a:pPr>
              <a:lnSpc>
                <a:spcPct val="100000"/>
              </a:lnSpc>
            </a:pPr>
            <a:r>
              <a:rPr lang="en-US" sz="1600" dirty="0"/>
              <a:t>Harsh – Germany was forced to accept full blame for the war </a:t>
            </a:r>
          </a:p>
          <a:p>
            <a:pPr lvl="1">
              <a:lnSpc>
                <a:spcPct val="100000"/>
              </a:lnSpc>
            </a:pPr>
            <a:r>
              <a:rPr lang="en-US" sz="1600" dirty="0"/>
              <a:t>See the “War Guilt Clause,” Article 231</a:t>
            </a:r>
          </a:p>
          <a:p>
            <a:r>
              <a:rPr lang="en-US" sz="1600" dirty="0"/>
              <a:t>Independence from Austria – Germany is banned from forming a union with Austria</a:t>
            </a:r>
          </a:p>
          <a:p>
            <a:pPr>
              <a:lnSpc>
                <a:spcPct val="100000"/>
              </a:lnSpc>
            </a:pPr>
            <a:r>
              <a:rPr lang="en-US" sz="1600" dirty="0"/>
              <a:t>Take away military – Germany’s army reduced to 100,000 men, no submarines, </a:t>
            </a:r>
            <a:br>
              <a:rPr lang="en-US" sz="1600" dirty="0"/>
            </a:br>
            <a:r>
              <a:rPr lang="en-US" sz="1600" dirty="0"/>
              <a:t>no airplanes, 36 ships (6 battleships)</a:t>
            </a:r>
          </a:p>
          <a:p>
            <a:pPr>
              <a:lnSpc>
                <a:spcPct val="100000"/>
              </a:lnSpc>
            </a:pPr>
            <a:r>
              <a:rPr lang="en-US" sz="1600" dirty="0"/>
              <a:t>Land – Germany lost Alsace-Lorraine to France; kept the Rhineland but had to </a:t>
            </a:r>
            <a:br>
              <a:rPr lang="en-US" sz="1600" dirty="0"/>
            </a:br>
            <a:r>
              <a:rPr lang="en-US" sz="1600" dirty="0"/>
              <a:t>stay demilitarized</a:t>
            </a:r>
          </a:p>
          <a:p>
            <a:r>
              <a:rPr lang="en-US" sz="1600" dirty="0"/>
              <a:t>Established the League of Nations</a:t>
            </a:r>
          </a:p>
          <a:p>
            <a:r>
              <a:rPr lang="en-US" sz="1600" dirty="0"/>
              <a:t>Reparations - $33 billion</a:t>
            </a:r>
            <a:endParaRPr lang="en-US" sz="1800" dirty="0"/>
          </a:p>
        </p:txBody>
      </p:sp>
    </p:spTree>
    <p:extLst>
      <p:ext uri="{BB962C8B-B14F-4D97-AF65-F5344CB8AC3E}">
        <p14:creationId xmlns:p14="http://schemas.microsoft.com/office/powerpoint/2010/main" val="222460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A652-92CD-4A41-8938-9D28F8EB6604}"/>
              </a:ext>
            </a:extLst>
          </p:cNvPr>
          <p:cNvSpPr>
            <a:spLocks noGrp="1"/>
          </p:cNvSpPr>
          <p:nvPr>
            <p:ph type="title"/>
          </p:nvPr>
        </p:nvSpPr>
        <p:spPr>
          <a:xfrm>
            <a:off x="685332" y="0"/>
            <a:ext cx="7773338" cy="1197133"/>
          </a:xfrm>
        </p:spPr>
        <p:txBody>
          <a:bodyPr/>
          <a:lstStyle/>
          <a:p>
            <a:r>
              <a:rPr lang="en-US" dirty="0"/>
              <a:t>Illustrated treaty</a:t>
            </a:r>
          </a:p>
        </p:txBody>
      </p:sp>
      <p:sp>
        <p:nvSpPr>
          <p:cNvPr id="3" name="Content Placeholder 2">
            <a:extLst>
              <a:ext uri="{FF2B5EF4-FFF2-40B4-BE49-F238E27FC236}">
                <a16:creationId xmlns:a16="http://schemas.microsoft.com/office/drawing/2014/main" id="{E078C919-AC2C-45F7-A024-101D647F5E97}"/>
              </a:ext>
            </a:extLst>
          </p:cNvPr>
          <p:cNvSpPr>
            <a:spLocks noGrp="1"/>
          </p:cNvSpPr>
          <p:nvPr>
            <p:ph sz="quarter" idx="13"/>
          </p:nvPr>
        </p:nvSpPr>
        <p:spPr>
          <a:xfrm>
            <a:off x="685800" y="1287710"/>
            <a:ext cx="7105650" cy="2568080"/>
          </a:xfrm>
        </p:spPr>
        <p:txBody>
          <a:bodyPr>
            <a:normAutofit/>
          </a:bodyPr>
          <a:lstStyle/>
          <a:p>
            <a:r>
              <a:rPr lang="en-US" sz="2000" dirty="0"/>
              <a:t>Create 6 equally sized squares on your paper.</a:t>
            </a:r>
            <a:br>
              <a:rPr lang="en-US" sz="1200" dirty="0"/>
            </a:br>
            <a:endParaRPr lang="en-US" sz="1200" dirty="0"/>
          </a:p>
          <a:p>
            <a:pPr>
              <a:lnSpc>
                <a:spcPct val="100000"/>
              </a:lnSpc>
            </a:pPr>
            <a:r>
              <a:rPr lang="en-US" sz="2000" dirty="0"/>
              <a:t>Design an illustration for each portion of the Treaty of Versailles that shows your understanding of each treaty component (Harsh treatment, Independence from Austria, Military reduction, Land, League of Nations, Reparations)</a:t>
            </a:r>
          </a:p>
        </p:txBody>
      </p:sp>
    </p:spTree>
    <p:extLst>
      <p:ext uri="{BB962C8B-B14F-4D97-AF65-F5344CB8AC3E}">
        <p14:creationId xmlns:p14="http://schemas.microsoft.com/office/powerpoint/2010/main" val="369126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06DB-7226-4A83-AC7C-BF66FD419D81}"/>
              </a:ext>
            </a:extLst>
          </p:cNvPr>
          <p:cNvSpPr>
            <a:spLocks noGrp="1"/>
          </p:cNvSpPr>
          <p:nvPr>
            <p:ph type="title"/>
          </p:nvPr>
        </p:nvSpPr>
        <p:spPr>
          <a:xfrm>
            <a:off x="685800" y="0"/>
            <a:ext cx="7773338" cy="1197133"/>
          </a:xfrm>
        </p:spPr>
        <p:txBody>
          <a:bodyPr/>
          <a:lstStyle/>
          <a:p>
            <a:r>
              <a:rPr lang="en-US" dirty="0"/>
              <a:t>evaluation</a:t>
            </a:r>
          </a:p>
        </p:txBody>
      </p:sp>
      <p:sp>
        <p:nvSpPr>
          <p:cNvPr id="3" name="Content Placeholder 2">
            <a:extLst>
              <a:ext uri="{FF2B5EF4-FFF2-40B4-BE49-F238E27FC236}">
                <a16:creationId xmlns:a16="http://schemas.microsoft.com/office/drawing/2014/main" id="{224B3907-C810-4AE5-9C2B-416490F01C81}"/>
              </a:ext>
            </a:extLst>
          </p:cNvPr>
          <p:cNvSpPr>
            <a:spLocks noGrp="1"/>
          </p:cNvSpPr>
          <p:nvPr>
            <p:ph sz="quarter" idx="13"/>
          </p:nvPr>
        </p:nvSpPr>
        <p:spPr>
          <a:xfrm>
            <a:off x="685800" y="1287710"/>
            <a:ext cx="7086600" cy="2568080"/>
          </a:xfrm>
        </p:spPr>
        <p:txBody>
          <a:bodyPr>
            <a:normAutofit/>
          </a:bodyPr>
          <a:lstStyle/>
          <a:p>
            <a:pPr>
              <a:lnSpc>
                <a:spcPct val="100000"/>
              </a:lnSpc>
              <a:spcAft>
                <a:spcPts val="600"/>
              </a:spcAft>
            </a:pPr>
            <a:r>
              <a:rPr lang="en-US" sz="2000" dirty="0"/>
              <a:t>Do you think the Treaty of Versailles was fair?</a:t>
            </a:r>
          </a:p>
          <a:p>
            <a:pPr>
              <a:lnSpc>
                <a:spcPct val="100000"/>
              </a:lnSpc>
              <a:spcAft>
                <a:spcPts val="600"/>
              </a:spcAft>
            </a:pPr>
            <a:r>
              <a:rPr lang="en-US" sz="2000" dirty="0"/>
              <a:t>Explain why you think this.</a:t>
            </a:r>
          </a:p>
          <a:p>
            <a:pPr>
              <a:lnSpc>
                <a:spcPct val="100000"/>
              </a:lnSpc>
              <a:spcAft>
                <a:spcPts val="600"/>
              </a:spcAft>
            </a:pPr>
            <a:r>
              <a:rPr lang="en-US" sz="2000" dirty="0"/>
              <a:t>Were there portions of the treaty that were more fair (or less fair) than others?</a:t>
            </a:r>
          </a:p>
        </p:txBody>
      </p:sp>
    </p:spTree>
    <p:extLst>
      <p:ext uri="{BB962C8B-B14F-4D97-AF65-F5344CB8AC3E}">
        <p14:creationId xmlns:p14="http://schemas.microsoft.com/office/powerpoint/2010/main" val="108037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68505"/>
            <a:ext cx="7773338" cy="772895"/>
          </a:xfrm>
        </p:spPr>
        <p:txBody>
          <a:bodyPr/>
          <a:lstStyle/>
          <a:p>
            <a:r>
              <a:rPr lang="en-US" dirty="0"/>
              <a:t>LESSON OBJECTIVES</a:t>
            </a:r>
          </a:p>
        </p:txBody>
      </p:sp>
      <p:sp>
        <p:nvSpPr>
          <p:cNvPr id="3" name="Content Placeholder 2"/>
          <p:cNvSpPr>
            <a:spLocks noGrp="1"/>
          </p:cNvSpPr>
          <p:nvPr>
            <p:ph sz="quarter" idx="13"/>
          </p:nvPr>
        </p:nvSpPr>
        <p:spPr>
          <a:xfrm>
            <a:off x="685330" y="1378278"/>
            <a:ext cx="7772870" cy="2568080"/>
          </a:xfrm>
        </p:spPr>
        <p:txBody>
          <a:bodyPr>
            <a:normAutofit fontScale="92500" lnSpcReduction="20000"/>
          </a:bodyPr>
          <a:lstStyle/>
          <a:p>
            <a:pPr>
              <a:spcBef>
                <a:spcPts val="600"/>
              </a:spcBef>
            </a:pPr>
            <a:r>
              <a:rPr lang="en-US" sz="2400" dirty="0"/>
              <a:t>To understand the attitudes of the France, Great Britain and the United States towards Germany at the end of WWI</a:t>
            </a:r>
          </a:p>
          <a:p>
            <a:pPr>
              <a:spcBef>
                <a:spcPts val="600"/>
              </a:spcBef>
            </a:pPr>
            <a:endParaRPr lang="en-US" sz="2400" dirty="0"/>
          </a:p>
          <a:p>
            <a:pPr>
              <a:spcBef>
                <a:spcPts val="600"/>
              </a:spcBef>
            </a:pPr>
            <a:r>
              <a:rPr lang="en-US" sz="2400" dirty="0"/>
              <a:t>To explain the terms of the Treaty of Versailles</a:t>
            </a:r>
          </a:p>
          <a:p>
            <a:pPr marL="0" indent="0">
              <a:spcBef>
                <a:spcPts val="600"/>
              </a:spcBef>
              <a:buNone/>
            </a:pPr>
            <a:endParaRPr lang="en-US" sz="2400" dirty="0"/>
          </a:p>
          <a:p>
            <a:pPr>
              <a:spcBef>
                <a:spcPts val="600"/>
              </a:spcBef>
            </a:pPr>
            <a:r>
              <a:rPr lang="en-US" sz="2400" dirty="0"/>
              <a:t>To evaluate whether or not the Treaty of Versailles was fair</a:t>
            </a:r>
          </a:p>
        </p:txBody>
      </p:sp>
    </p:spTree>
    <p:extLst>
      <p:ext uri="{BB962C8B-B14F-4D97-AF65-F5344CB8AC3E}">
        <p14:creationId xmlns:p14="http://schemas.microsoft.com/office/powerpoint/2010/main" val="44752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A1F5-FCBC-4AA4-9188-63F5D784F81A}"/>
              </a:ext>
            </a:extLst>
          </p:cNvPr>
          <p:cNvSpPr>
            <a:spLocks noGrp="1"/>
          </p:cNvSpPr>
          <p:nvPr>
            <p:ph type="title"/>
          </p:nvPr>
        </p:nvSpPr>
        <p:spPr>
          <a:xfrm>
            <a:off x="685332" y="268505"/>
            <a:ext cx="7773338" cy="893546"/>
          </a:xfrm>
        </p:spPr>
        <p:txBody>
          <a:bodyPr/>
          <a:lstStyle/>
          <a:p>
            <a:r>
              <a:rPr lang="en-US" dirty="0"/>
              <a:t>KEY WORDS</a:t>
            </a:r>
          </a:p>
        </p:txBody>
      </p:sp>
      <p:sp>
        <p:nvSpPr>
          <p:cNvPr id="3" name="Content Placeholder 2">
            <a:extLst>
              <a:ext uri="{FF2B5EF4-FFF2-40B4-BE49-F238E27FC236}">
                <a16:creationId xmlns:a16="http://schemas.microsoft.com/office/drawing/2014/main" id="{4636326A-1E56-40BA-B01E-210400C9E4B3}"/>
              </a:ext>
            </a:extLst>
          </p:cNvPr>
          <p:cNvSpPr>
            <a:spLocks noGrp="1"/>
          </p:cNvSpPr>
          <p:nvPr>
            <p:ph sz="quarter" idx="13"/>
          </p:nvPr>
        </p:nvSpPr>
        <p:spPr>
          <a:xfrm>
            <a:off x="685800" y="1465637"/>
            <a:ext cx="7772870" cy="2568080"/>
          </a:xfrm>
        </p:spPr>
        <p:txBody>
          <a:bodyPr>
            <a:normAutofit fontScale="92500"/>
          </a:bodyPr>
          <a:lstStyle/>
          <a:p>
            <a:r>
              <a:rPr lang="en-US" sz="2400" b="1" dirty="0"/>
              <a:t>Armistice</a:t>
            </a:r>
            <a:r>
              <a:rPr lang="en-US" sz="1700" dirty="0"/>
              <a:t> = </a:t>
            </a:r>
            <a:r>
              <a:rPr lang="en-US" sz="2400" dirty="0"/>
              <a:t>an end to fighting</a:t>
            </a:r>
          </a:p>
          <a:p>
            <a:r>
              <a:rPr lang="en-US" sz="2400" b="1" dirty="0"/>
              <a:t>Treaty</a:t>
            </a:r>
            <a:r>
              <a:rPr lang="en-US" sz="1700" dirty="0"/>
              <a:t> = </a:t>
            </a:r>
            <a:r>
              <a:rPr lang="en-US" sz="2400" dirty="0"/>
              <a:t>a formal written agreement between two or more states</a:t>
            </a:r>
          </a:p>
          <a:p>
            <a:r>
              <a:rPr lang="en-US" sz="2400" b="1" dirty="0"/>
              <a:t>Reparation</a:t>
            </a:r>
            <a:r>
              <a:rPr lang="en-US" sz="1700" dirty="0"/>
              <a:t> = </a:t>
            </a:r>
            <a:r>
              <a:rPr lang="en-US" sz="2400" dirty="0"/>
              <a:t>pay for damage caused</a:t>
            </a:r>
          </a:p>
          <a:p>
            <a:r>
              <a:rPr lang="en-US" sz="2400" b="1" dirty="0"/>
              <a:t>Re-conquer</a:t>
            </a:r>
            <a:r>
              <a:rPr lang="en-US" sz="1700" dirty="0"/>
              <a:t> = </a:t>
            </a:r>
            <a:r>
              <a:rPr lang="en-US" sz="2400" dirty="0"/>
              <a:t>get back</a:t>
            </a:r>
          </a:p>
          <a:p>
            <a:r>
              <a:rPr lang="en-US" sz="2400" b="1" dirty="0"/>
              <a:t>Vengeance</a:t>
            </a:r>
            <a:r>
              <a:rPr lang="en-US" sz="1700" dirty="0"/>
              <a:t> = </a:t>
            </a:r>
            <a:r>
              <a:rPr lang="en-US" sz="2400" dirty="0"/>
              <a:t>revenge</a:t>
            </a:r>
          </a:p>
        </p:txBody>
      </p:sp>
    </p:spTree>
    <p:extLst>
      <p:ext uri="{BB962C8B-B14F-4D97-AF65-F5344CB8AC3E}">
        <p14:creationId xmlns:p14="http://schemas.microsoft.com/office/powerpoint/2010/main" val="372679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AB00-CC2E-4BA8-8AC5-3153DD1B785C}"/>
              </a:ext>
            </a:extLst>
          </p:cNvPr>
          <p:cNvSpPr>
            <a:spLocks noGrp="1"/>
          </p:cNvSpPr>
          <p:nvPr>
            <p:ph type="title"/>
          </p:nvPr>
        </p:nvSpPr>
        <p:spPr>
          <a:xfrm>
            <a:off x="685332" y="268505"/>
            <a:ext cx="7773338" cy="893546"/>
          </a:xfrm>
        </p:spPr>
        <p:txBody>
          <a:bodyPr/>
          <a:lstStyle/>
          <a:p>
            <a:r>
              <a:rPr lang="en-US" dirty="0"/>
              <a:t>Video clip</a:t>
            </a:r>
          </a:p>
        </p:txBody>
      </p:sp>
      <p:pic>
        <p:nvPicPr>
          <p:cNvPr id="4" name="Online Media 3">
            <a:hlinkClick r:id="" action="ppaction://media"/>
            <a:extLst>
              <a:ext uri="{FF2B5EF4-FFF2-40B4-BE49-F238E27FC236}">
                <a16:creationId xmlns:a16="http://schemas.microsoft.com/office/drawing/2014/main" id="{5EE5F853-14CB-4B49-A834-2B6971FDB7CD}"/>
              </a:ext>
            </a:extLst>
          </p:cNvPr>
          <p:cNvPicPr>
            <a:picLocks noGrp="1" noRot="1" noChangeAspect="1"/>
          </p:cNvPicPr>
          <p:nvPr>
            <p:ph sz="quarter" idx="13"/>
            <a:videoFile r:link="rId1"/>
          </p:nvPr>
        </p:nvPicPr>
        <p:blipFill>
          <a:blip r:embed="rId3"/>
          <a:stretch>
            <a:fillRect/>
          </a:stretch>
        </p:blipFill>
        <p:spPr>
          <a:xfrm>
            <a:off x="2743200" y="1543050"/>
            <a:ext cx="3657600" cy="2057400"/>
          </a:xfrm>
          <a:prstGeom prst="rect">
            <a:avLst/>
          </a:prstGeom>
        </p:spPr>
      </p:pic>
      <p:sp>
        <p:nvSpPr>
          <p:cNvPr id="5" name="TextBox 4">
            <a:extLst>
              <a:ext uri="{FF2B5EF4-FFF2-40B4-BE49-F238E27FC236}">
                <a16:creationId xmlns:a16="http://schemas.microsoft.com/office/drawing/2014/main" id="{4AABCD52-6EC2-4B5A-AFD6-2155838AA651}"/>
              </a:ext>
            </a:extLst>
          </p:cNvPr>
          <p:cNvSpPr txBox="1"/>
          <p:nvPr/>
        </p:nvSpPr>
        <p:spPr>
          <a:xfrm>
            <a:off x="1821183" y="3890861"/>
            <a:ext cx="5501634" cy="492443"/>
          </a:xfrm>
          <a:prstGeom prst="rect">
            <a:avLst/>
          </a:prstGeom>
          <a:noFill/>
        </p:spPr>
        <p:txBody>
          <a:bodyPr wrap="none" rtlCol="0">
            <a:spAutoFit/>
          </a:bodyPr>
          <a:lstStyle/>
          <a:p>
            <a:r>
              <a:rPr lang="en-US" sz="1400" i="1" dirty="0"/>
              <a:t>This Day in History, November 11, 1918: World War I Ends</a:t>
            </a:r>
            <a:r>
              <a:rPr lang="en-US" sz="1400" dirty="0"/>
              <a:t>, ABMC Videos</a:t>
            </a:r>
            <a:br>
              <a:rPr lang="en-US" sz="1400" dirty="0"/>
            </a:br>
            <a:r>
              <a:rPr lang="en-US" sz="1100" dirty="0">
                <a:hlinkClick r:id="rId4"/>
              </a:rPr>
              <a:t>https://youtu.be/_UTUr_Htnaw</a:t>
            </a:r>
            <a:endParaRPr lang="en-US" sz="1400" dirty="0"/>
          </a:p>
        </p:txBody>
      </p:sp>
    </p:spTree>
    <p:extLst>
      <p:ext uri="{BB962C8B-B14F-4D97-AF65-F5344CB8AC3E}">
        <p14:creationId xmlns:p14="http://schemas.microsoft.com/office/powerpoint/2010/main" val="75420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2DEF-F5F1-465F-B65C-456ACDB9ECB1}"/>
              </a:ext>
            </a:extLst>
          </p:cNvPr>
          <p:cNvSpPr>
            <a:spLocks noGrp="1"/>
          </p:cNvSpPr>
          <p:nvPr>
            <p:ph type="title"/>
          </p:nvPr>
        </p:nvSpPr>
        <p:spPr>
          <a:xfrm>
            <a:off x="685332" y="268505"/>
            <a:ext cx="7773338" cy="893546"/>
          </a:xfrm>
        </p:spPr>
        <p:txBody>
          <a:bodyPr/>
          <a:lstStyle/>
          <a:p>
            <a:r>
              <a:rPr lang="en-US" dirty="0"/>
              <a:t>Paris peace conference</a:t>
            </a:r>
          </a:p>
        </p:txBody>
      </p:sp>
      <p:sp>
        <p:nvSpPr>
          <p:cNvPr id="3" name="Content Placeholder 2">
            <a:extLst>
              <a:ext uri="{FF2B5EF4-FFF2-40B4-BE49-F238E27FC236}">
                <a16:creationId xmlns:a16="http://schemas.microsoft.com/office/drawing/2014/main" id="{63178403-A8ED-47E2-B386-FD28D51D372C}"/>
              </a:ext>
            </a:extLst>
          </p:cNvPr>
          <p:cNvSpPr>
            <a:spLocks noGrp="1"/>
          </p:cNvSpPr>
          <p:nvPr>
            <p:ph sz="quarter" idx="13"/>
          </p:nvPr>
        </p:nvSpPr>
        <p:spPr>
          <a:xfrm>
            <a:off x="619156" y="1109784"/>
            <a:ext cx="7772870" cy="3036766"/>
          </a:xfrm>
        </p:spPr>
        <p:txBody>
          <a:bodyPr>
            <a:noAutofit/>
          </a:bodyPr>
          <a:lstStyle/>
          <a:p>
            <a:pPr>
              <a:lnSpc>
                <a:spcPct val="100000"/>
              </a:lnSpc>
              <a:spcAft>
                <a:spcPts val="600"/>
              </a:spcAft>
            </a:pPr>
            <a:r>
              <a:rPr lang="en-US" sz="2000" dirty="0"/>
              <a:t>When the Armistice was signed on November 11, 1918, it was agreed that there would be a Peace Conference held in Paris to discuss what would happen to the defeated powers.</a:t>
            </a:r>
          </a:p>
          <a:p>
            <a:pPr>
              <a:lnSpc>
                <a:spcPct val="100000"/>
              </a:lnSpc>
              <a:spcAft>
                <a:spcPts val="600"/>
              </a:spcAft>
            </a:pPr>
            <a:r>
              <a:rPr lang="en-US" sz="2000" dirty="0"/>
              <a:t>Opened on January 12, 1919, meetings were held at various locations in and around Paris until January 20, 1919.</a:t>
            </a:r>
          </a:p>
          <a:p>
            <a:pPr>
              <a:lnSpc>
                <a:spcPct val="100000"/>
              </a:lnSpc>
              <a:spcAft>
                <a:spcPts val="600"/>
              </a:spcAft>
            </a:pPr>
            <a:r>
              <a:rPr lang="en-US" sz="2000" dirty="0"/>
              <a:t>The Treaty of Versailles dealt with Germany.</a:t>
            </a:r>
          </a:p>
          <a:p>
            <a:pPr>
              <a:lnSpc>
                <a:spcPct val="100000"/>
              </a:lnSpc>
              <a:spcAft>
                <a:spcPts val="600"/>
              </a:spcAft>
            </a:pPr>
            <a:r>
              <a:rPr lang="en-US" sz="2000" dirty="0"/>
              <a:t>Leaders of 32 states representing about 75% of the world’s population attended.  However, negotiations were dominated by “the Big 3.”</a:t>
            </a:r>
          </a:p>
        </p:txBody>
      </p:sp>
    </p:spTree>
    <p:extLst>
      <p:ext uri="{BB962C8B-B14F-4D97-AF65-F5344CB8AC3E}">
        <p14:creationId xmlns:p14="http://schemas.microsoft.com/office/powerpoint/2010/main" val="240827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DBFF-BF42-4B23-9AD8-5F9AC3A6AD03}"/>
              </a:ext>
            </a:extLst>
          </p:cNvPr>
          <p:cNvSpPr>
            <a:spLocks noGrp="1"/>
          </p:cNvSpPr>
          <p:nvPr>
            <p:ph type="title"/>
          </p:nvPr>
        </p:nvSpPr>
        <p:spPr>
          <a:xfrm>
            <a:off x="685332" y="268504"/>
            <a:ext cx="7773338" cy="885563"/>
          </a:xfrm>
        </p:spPr>
        <p:txBody>
          <a:bodyPr/>
          <a:lstStyle/>
          <a:p>
            <a:r>
              <a:rPr lang="en-US" dirty="0"/>
              <a:t>Major players – “The Big 3”</a:t>
            </a:r>
          </a:p>
        </p:txBody>
      </p:sp>
      <p:pic>
        <p:nvPicPr>
          <p:cNvPr id="9" name="Picture 8">
            <a:extLst>
              <a:ext uri="{FF2B5EF4-FFF2-40B4-BE49-F238E27FC236}">
                <a16:creationId xmlns:a16="http://schemas.microsoft.com/office/drawing/2014/main" id="{AF8727A6-9016-4DAA-A2FD-91B58177A389}"/>
              </a:ext>
            </a:extLst>
          </p:cNvPr>
          <p:cNvPicPr>
            <a:picLocks noChangeAspect="1"/>
          </p:cNvPicPr>
          <p:nvPr/>
        </p:nvPicPr>
        <p:blipFill rotWithShape="1">
          <a:blip r:embed="rId2"/>
          <a:srcRect l="30703" t="30018" r="30394" b="32431"/>
          <a:stretch/>
        </p:blipFill>
        <p:spPr>
          <a:xfrm>
            <a:off x="685332" y="1236641"/>
            <a:ext cx="2132340" cy="2675119"/>
          </a:xfrm>
          <a:prstGeom prst="rect">
            <a:avLst/>
          </a:prstGeom>
        </p:spPr>
      </p:pic>
      <p:pic>
        <p:nvPicPr>
          <p:cNvPr id="10" name="Picture 9">
            <a:extLst>
              <a:ext uri="{FF2B5EF4-FFF2-40B4-BE49-F238E27FC236}">
                <a16:creationId xmlns:a16="http://schemas.microsoft.com/office/drawing/2014/main" id="{F9B9BD04-118D-42FB-A08C-7E15491074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390" t="3305" r="4080" b="21531"/>
          <a:stretch/>
        </p:blipFill>
        <p:spPr>
          <a:xfrm>
            <a:off x="6207405" y="1211562"/>
            <a:ext cx="2078154" cy="2777871"/>
          </a:xfrm>
          <a:prstGeom prst="rect">
            <a:avLst/>
          </a:prstGeom>
        </p:spPr>
      </p:pic>
      <p:sp>
        <p:nvSpPr>
          <p:cNvPr id="11" name="TextBox 10">
            <a:extLst>
              <a:ext uri="{FF2B5EF4-FFF2-40B4-BE49-F238E27FC236}">
                <a16:creationId xmlns:a16="http://schemas.microsoft.com/office/drawing/2014/main" id="{9FAB4899-CF6C-4CF7-A561-B38834516FB5}"/>
              </a:ext>
            </a:extLst>
          </p:cNvPr>
          <p:cNvSpPr txBox="1"/>
          <p:nvPr/>
        </p:nvSpPr>
        <p:spPr>
          <a:xfrm>
            <a:off x="685332" y="3928636"/>
            <a:ext cx="2271969" cy="923330"/>
          </a:xfrm>
          <a:prstGeom prst="rect">
            <a:avLst/>
          </a:prstGeom>
          <a:noFill/>
        </p:spPr>
        <p:txBody>
          <a:bodyPr wrap="none" rtlCol="0">
            <a:spAutoFit/>
          </a:bodyPr>
          <a:lstStyle/>
          <a:p>
            <a:r>
              <a:rPr lang="en-US" dirty="0"/>
              <a:t>Georges Clemenceau, </a:t>
            </a:r>
          </a:p>
          <a:p>
            <a:r>
              <a:rPr lang="en-US" dirty="0"/>
              <a:t>France</a:t>
            </a:r>
          </a:p>
          <a:p>
            <a:endParaRPr lang="en-US" dirty="0"/>
          </a:p>
        </p:txBody>
      </p:sp>
      <p:sp>
        <p:nvSpPr>
          <p:cNvPr id="12" name="TextBox 11">
            <a:extLst>
              <a:ext uri="{FF2B5EF4-FFF2-40B4-BE49-F238E27FC236}">
                <a16:creationId xmlns:a16="http://schemas.microsoft.com/office/drawing/2014/main" id="{5902604B-84D2-48B7-9565-63F29A8ADE10}"/>
              </a:ext>
            </a:extLst>
          </p:cNvPr>
          <p:cNvSpPr txBox="1"/>
          <p:nvPr/>
        </p:nvSpPr>
        <p:spPr>
          <a:xfrm>
            <a:off x="3588620" y="3989433"/>
            <a:ext cx="2170338" cy="923330"/>
          </a:xfrm>
          <a:prstGeom prst="rect">
            <a:avLst/>
          </a:prstGeom>
          <a:noFill/>
        </p:spPr>
        <p:txBody>
          <a:bodyPr wrap="none" rtlCol="0">
            <a:spAutoFit/>
          </a:bodyPr>
          <a:lstStyle/>
          <a:p>
            <a:r>
              <a:rPr lang="en-US" dirty="0"/>
              <a:t>David Lloyd George, </a:t>
            </a:r>
          </a:p>
          <a:p>
            <a:r>
              <a:rPr lang="en-US" dirty="0"/>
              <a:t>Great Britain</a:t>
            </a:r>
          </a:p>
          <a:p>
            <a:endParaRPr lang="en-US" dirty="0"/>
          </a:p>
        </p:txBody>
      </p:sp>
      <p:sp>
        <p:nvSpPr>
          <p:cNvPr id="13" name="TextBox 12">
            <a:extLst>
              <a:ext uri="{FF2B5EF4-FFF2-40B4-BE49-F238E27FC236}">
                <a16:creationId xmlns:a16="http://schemas.microsoft.com/office/drawing/2014/main" id="{166F6C33-328E-4A81-9EED-9EC5BA8F9450}"/>
              </a:ext>
            </a:extLst>
          </p:cNvPr>
          <p:cNvSpPr txBox="1"/>
          <p:nvPr/>
        </p:nvSpPr>
        <p:spPr>
          <a:xfrm flipH="1">
            <a:off x="6258378" y="3985175"/>
            <a:ext cx="1966211" cy="923330"/>
          </a:xfrm>
          <a:prstGeom prst="rect">
            <a:avLst/>
          </a:prstGeom>
          <a:noFill/>
        </p:spPr>
        <p:txBody>
          <a:bodyPr wrap="square" rtlCol="0">
            <a:spAutoFit/>
          </a:bodyPr>
          <a:lstStyle/>
          <a:p>
            <a:r>
              <a:rPr lang="en-US" dirty="0"/>
              <a:t>Woodrow Wilson,</a:t>
            </a:r>
            <a:br>
              <a:rPr lang="en-US" dirty="0"/>
            </a:br>
            <a:r>
              <a:rPr lang="en-US" dirty="0"/>
              <a:t>United States</a:t>
            </a:r>
          </a:p>
          <a:p>
            <a:endParaRPr lang="en-US" dirty="0"/>
          </a:p>
        </p:txBody>
      </p:sp>
      <p:pic>
        <p:nvPicPr>
          <p:cNvPr id="14" name="Picture 13">
            <a:extLst>
              <a:ext uri="{FF2B5EF4-FFF2-40B4-BE49-F238E27FC236}">
                <a16:creationId xmlns:a16="http://schemas.microsoft.com/office/drawing/2014/main" id="{0E7F6018-FD6A-4629-A9D7-3270AE35D0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320" t="16552" r="18413" b="29441"/>
          <a:stretch/>
        </p:blipFill>
        <p:spPr>
          <a:xfrm>
            <a:off x="3436015" y="1211561"/>
            <a:ext cx="2271970" cy="2777871"/>
          </a:xfrm>
          <a:prstGeom prst="rect">
            <a:avLst/>
          </a:prstGeom>
        </p:spPr>
      </p:pic>
    </p:spTree>
    <p:extLst>
      <p:ext uri="{BB962C8B-B14F-4D97-AF65-F5344CB8AC3E}">
        <p14:creationId xmlns:p14="http://schemas.microsoft.com/office/powerpoint/2010/main" val="247852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7F3C-5125-4E53-B822-FE98726570D0}"/>
              </a:ext>
            </a:extLst>
          </p:cNvPr>
          <p:cNvSpPr>
            <a:spLocks noGrp="1"/>
          </p:cNvSpPr>
          <p:nvPr>
            <p:ph type="title"/>
          </p:nvPr>
        </p:nvSpPr>
        <p:spPr>
          <a:xfrm>
            <a:off x="685331" y="0"/>
            <a:ext cx="7773338" cy="1113593"/>
          </a:xfrm>
        </p:spPr>
        <p:txBody>
          <a:bodyPr/>
          <a:lstStyle/>
          <a:p>
            <a:r>
              <a:rPr lang="en-US" dirty="0"/>
              <a:t>January 1919, Versailles palace</a:t>
            </a:r>
          </a:p>
        </p:txBody>
      </p:sp>
      <p:sp>
        <p:nvSpPr>
          <p:cNvPr id="3" name="Content Placeholder 2">
            <a:extLst>
              <a:ext uri="{FF2B5EF4-FFF2-40B4-BE49-F238E27FC236}">
                <a16:creationId xmlns:a16="http://schemas.microsoft.com/office/drawing/2014/main" id="{F43AAA9D-480B-4BEC-8403-2C766505A67C}"/>
              </a:ext>
            </a:extLst>
          </p:cNvPr>
          <p:cNvSpPr>
            <a:spLocks noGrp="1"/>
          </p:cNvSpPr>
          <p:nvPr>
            <p:ph sz="quarter" idx="13"/>
          </p:nvPr>
        </p:nvSpPr>
        <p:spPr>
          <a:xfrm>
            <a:off x="468762" y="1113593"/>
            <a:ext cx="7772870" cy="2568080"/>
          </a:xfrm>
        </p:spPr>
        <p:txBody>
          <a:bodyPr>
            <a:noAutofit/>
          </a:bodyPr>
          <a:lstStyle/>
          <a:p>
            <a:pPr>
              <a:lnSpc>
                <a:spcPct val="100000"/>
              </a:lnSpc>
              <a:spcAft>
                <a:spcPts val="600"/>
              </a:spcAft>
            </a:pPr>
            <a:r>
              <a:rPr lang="en-US" sz="1600" dirty="0"/>
              <a:t>Your table should include four students.  Each student will have one of the following roles:</a:t>
            </a:r>
          </a:p>
          <a:p>
            <a:pPr>
              <a:lnSpc>
                <a:spcPct val="100000"/>
              </a:lnSpc>
              <a:spcAft>
                <a:spcPts val="600"/>
              </a:spcAft>
            </a:pPr>
            <a:r>
              <a:rPr lang="en-US" sz="1600" dirty="0"/>
              <a:t>Representing Great Britain…</a:t>
            </a:r>
            <a:br>
              <a:rPr lang="en-US" sz="1600" dirty="0"/>
            </a:br>
            <a:r>
              <a:rPr lang="en-US" sz="1600" dirty="0"/>
              <a:t>    Prime Minister, David Lloyd George</a:t>
            </a:r>
          </a:p>
          <a:p>
            <a:pPr>
              <a:lnSpc>
                <a:spcPct val="100000"/>
              </a:lnSpc>
              <a:spcAft>
                <a:spcPts val="600"/>
              </a:spcAft>
            </a:pPr>
            <a:r>
              <a:rPr lang="en-US" sz="1600" dirty="0"/>
              <a:t>Representing France…</a:t>
            </a:r>
            <a:br>
              <a:rPr lang="en-US" sz="1600" dirty="0"/>
            </a:br>
            <a:r>
              <a:rPr lang="en-US" sz="1600" dirty="0"/>
              <a:t>    President, Georges Clemenceau</a:t>
            </a:r>
          </a:p>
          <a:p>
            <a:pPr>
              <a:lnSpc>
                <a:spcPct val="100000"/>
              </a:lnSpc>
              <a:spcAft>
                <a:spcPts val="600"/>
              </a:spcAft>
            </a:pPr>
            <a:r>
              <a:rPr lang="en-US" sz="1600" dirty="0"/>
              <a:t>Representing the United States of America…</a:t>
            </a:r>
            <a:br>
              <a:rPr lang="en-US" sz="1600" dirty="0"/>
            </a:br>
            <a:r>
              <a:rPr lang="en-US" sz="1600" dirty="0"/>
              <a:t>    President, Woodrow Wilson</a:t>
            </a:r>
          </a:p>
          <a:p>
            <a:pPr>
              <a:lnSpc>
                <a:spcPct val="100000"/>
              </a:lnSpc>
              <a:spcAft>
                <a:spcPts val="600"/>
              </a:spcAft>
            </a:pPr>
            <a:r>
              <a:rPr lang="en-US" sz="1600" dirty="0"/>
              <a:t>Representing Germany…</a:t>
            </a:r>
            <a:br>
              <a:rPr lang="en-US" sz="1600" dirty="0"/>
            </a:br>
            <a:r>
              <a:rPr lang="en-US" sz="1600" dirty="0"/>
              <a:t>    a German representative</a:t>
            </a:r>
            <a:endParaRPr lang="en-US" sz="1800" dirty="0"/>
          </a:p>
        </p:txBody>
      </p:sp>
      <p:pic>
        <p:nvPicPr>
          <p:cNvPr id="5" name="Picture 4">
            <a:extLst>
              <a:ext uri="{FF2B5EF4-FFF2-40B4-BE49-F238E27FC236}">
                <a16:creationId xmlns:a16="http://schemas.microsoft.com/office/drawing/2014/main" id="{B6A4AA92-D47E-4D22-B044-AC4FFC0679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39" t="3388" r="2206" b="3274"/>
          <a:stretch/>
        </p:blipFill>
        <p:spPr>
          <a:xfrm>
            <a:off x="4686182" y="1631576"/>
            <a:ext cx="3334872" cy="2268071"/>
          </a:xfrm>
          <a:prstGeom prst="rect">
            <a:avLst/>
          </a:prstGeom>
        </p:spPr>
      </p:pic>
    </p:spTree>
    <p:extLst>
      <p:ext uri="{BB962C8B-B14F-4D97-AF65-F5344CB8AC3E}">
        <p14:creationId xmlns:p14="http://schemas.microsoft.com/office/powerpoint/2010/main" val="189130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659F-96A4-426F-8CA0-ED23E6D55B1B}"/>
              </a:ext>
            </a:extLst>
          </p:cNvPr>
          <p:cNvSpPr>
            <a:spLocks noGrp="1"/>
          </p:cNvSpPr>
          <p:nvPr>
            <p:ph type="title"/>
          </p:nvPr>
        </p:nvSpPr>
        <p:spPr>
          <a:xfrm>
            <a:off x="685800" y="0"/>
            <a:ext cx="7773338" cy="1197133"/>
          </a:xfrm>
        </p:spPr>
        <p:txBody>
          <a:bodyPr/>
          <a:lstStyle/>
          <a:p>
            <a:r>
              <a:rPr lang="en-US" dirty="0"/>
              <a:t>Negotiating the treaty</a:t>
            </a:r>
          </a:p>
        </p:txBody>
      </p:sp>
      <p:sp>
        <p:nvSpPr>
          <p:cNvPr id="3" name="Content Placeholder 2">
            <a:extLst>
              <a:ext uri="{FF2B5EF4-FFF2-40B4-BE49-F238E27FC236}">
                <a16:creationId xmlns:a16="http://schemas.microsoft.com/office/drawing/2014/main" id="{44E28664-4E1E-4FD4-A910-9FC4BFC2CDEE}"/>
              </a:ext>
            </a:extLst>
          </p:cNvPr>
          <p:cNvSpPr>
            <a:spLocks noGrp="1"/>
          </p:cNvSpPr>
          <p:nvPr>
            <p:ph sz="quarter" idx="13"/>
          </p:nvPr>
        </p:nvSpPr>
        <p:spPr>
          <a:xfrm>
            <a:off x="685800" y="1287710"/>
            <a:ext cx="7772870" cy="2568080"/>
          </a:xfrm>
        </p:spPr>
        <p:txBody>
          <a:bodyPr>
            <a:noAutofit/>
          </a:bodyPr>
          <a:lstStyle/>
          <a:p>
            <a:pPr>
              <a:lnSpc>
                <a:spcPct val="100000"/>
              </a:lnSpc>
              <a:spcAft>
                <a:spcPts val="600"/>
              </a:spcAft>
            </a:pPr>
            <a:r>
              <a:rPr lang="en-US" sz="1800" dirty="0"/>
              <a:t>You will be given a headband as a representative of one of the countries at the Paris Peace Conference.  Move and sit with others with your same role.</a:t>
            </a:r>
          </a:p>
          <a:p>
            <a:pPr>
              <a:lnSpc>
                <a:spcPct val="100000"/>
              </a:lnSpc>
              <a:spcAft>
                <a:spcPts val="600"/>
              </a:spcAft>
            </a:pPr>
            <a:r>
              <a:rPr lang="en-US" sz="1800" dirty="0"/>
              <a:t>Your first task is to research your role at the conference using the documents provided and internet access.</a:t>
            </a:r>
          </a:p>
          <a:p>
            <a:pPr>
              <a:lnSpc>
                <a:spcPct val="100000"/>
              </a:lnSpc>
              <a:spcAft>
                <a:spcPts val="600"/>
              </a:spcAft>
            </a:pPr>
            <a:r>
              <a:rPr lang="en-US" sz="1800" dirty="0"/>
              <a:t>Discuss with the other representatives from your country what you want </a:t>
            </a:r>
            <a:br>
              <a:rPr lang="en-US" sz="1800" dirty="0"/>
            </a:br>
            <a:r>
              <a:rPr lang="en-US" sz="1800" dirty="0"/>
              <a:t>from the treaty.</a:t>
            </a:r>
          </a:p>
          <a:p>
            <a:pPr>
              <a:lnSpc>
                <a:spcPct val="100000"/>
              </a:lnSpc>
              <a:spcAft>
                <a:spcPts val="600"/>
              </a:spcAft>
            </a:pPr>
            <a:r>
              <a:rPr lang="en-US" sz="1800" dirty="0"/>
              <a:t>You will only have a few minutes and you need to come up with 3-5 bullet points of what you want!</a:t>
            </a:r>
          </a:p>
        </p:txBody>
      </p:sp>
    </p:spTree>
    <p:extLst>
      <p:ext uri="{BB962C8B-B14F-4D97-AF65-F5344CB8AC3E}">
        <p14:creationId xmlns:p14="http://schemas.microsoft.com/office/powerpoint/2010/main" val="411220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8513-CE7F-4D91-BE09-12FB2AA1389A}"/>
              </a:ext>
            </a:extLst>
          </p:cNvPr>
          <p:cNvSpPr>
            <a:spLocks noGrp="1"/>
          </p:cNvSpPr>
          <p:nvPr>
            <p:ph type="title"/>
          </p:nvPr>
        </p:nvSpPr>
        <p:spPr>
          <a:xfrm>
            <a:off x="685800" y="8154"/>
            <a:ext cx="7773338" cy="1197133"/>
          </a:xfrm>
        </p:spPr>
        <p:txBody>
          <a:bodyPr/>
          <a:lstStyle/>
          <a:p>
            <a:r>
              <a:rPr lang="en-US" dirty="0"/>
              <a:t>Negotiating the treaty</a:t>
            </a:r>
          </a:p>
        </p:txBody>
      </p:sp>
      <p:sp>
        <p:nvSpPr>
          <p:cNvPr id="3" name="Content Placeholder 2">
            <a:extLst>
              <a:ext uri="{FF2B5EF4-FFF2-40B4-BE49-F238E27FC236}">
                <a16:creationId xmlns:a16="http://schemas.microsoft.com/office/drawing/2014/main" id="{1C699C5A-5713-4F64-BA9F-E46F0EE59C5E}"/>
              </a:ext>
            </a:extLst>
          </p:cNvPr>
          <p:cNvSpPr>
            <a:spLocks noGrp="1"/>
          </p:cNvSpPr>
          <p:nvPr>
            <p:ph sz="quarter" idx="13"/>
          </p:nvPr>
        </p:nvSpPr>
        <p:spPr>
          <a:xfrm>
            <a:off x="685800" y="1336166"/>
            <a:ext cx="7613650" cy="2910980"/>
          </a:xfrm>
        </p:spPr>
        <p:txBody>
          <a:bodyPr>
            <a:normAutofit fontScale="92500" lnSpcReduction="20000"/>
          </a:bodyPr>
          <a:lstStyle/>
          <a:p>
            <a:pPr>
              <a:lnSpc>
                <a:spcPct val="110000"/>
              </a:lnSpc>
              <a:spcAft>
                <a:spcPts val="600"/>
              </a:spcAft>
            </a:pPr>
            <a:r>
              <a:rPr lang="en-US" sz="1800" dirty="0"/>
              <a:t>Return to your places and your original group.</a:t>
            </a:r>
          </a:p>
          <a:p>
            <a:pPr>
              <a:lnSpc>
                <a:spcPct val="110000"/>
              </a:lnSpc>
              <a:spcAft>
                <a:spcPts val="600"/>
              </a:spcAft>
            </a:pPr>
            <a:r>
              <a:rPr lang="en-US" sz="1800" dirty="0"/>
              <a:t>Now that you have decided on what your country wants, you need to </a:t>
            </a:r>
            <a:r>
              <a:rPr lang="en-US" sz="1800" b="1" u="sng" dirty="0"/>
              <a:t>negotiate</a:t>
            </a:r>
            <a:r>
              <a:rPr lang="en-US" sz="1800" dirty="0"/>
              <a:t> </a:t>
            </a:r>
            <a:br>
              <a:rPr lang="en-US" sz="1800" dirty="0"/>
            </a:br>
            <a:r>
              <a:rPr lang="en-US" sz="1800" dirty="0"/>
              <a:t>in order to get it.</a:t>
            </a:r>
          </a:p>
          <a:p>
            <a:pPr>
              <a:lnSpc>
                <a:spcPct val="110000"/>
              </a:lnSpc>
              <a:spcAft>
                <a:spcPts val="600"/>
              </a:spcAft>
            </a:pPr>
            <a:r>
              <a:rPr lang="en-US" sz="1800" dirty="0"/>
              <a:t>There are 6 key areas in which you will need to decide what happens.</a:t>
            </a:r>
          </a:p>
          <a:p>
            <a:pPr>
              <a:lnSpc>
                <a:spcPct val="110000"/>
              </a:lnSpc>
              <a:spcAft>
                <a:spcPts val="600"/>
              </a:spcAft>
            </a:pPr>
            <a:r>
              <a:rPr lang="en-US" sz="1800" dirty="0"/>
              <a:t>Remember you will have to </a:t>
            </a:r>
            <a:r>
              <a:rPr lang="en-US" sz="1800" b="1" u="sng" dirty="0"/>
              <a:t>compromise</a:t>
            </a:r>
            <a:r>
              <a:rPr lang="en-US" sz="1800" dirty="0"/>
              <a:t> on some things to get other things that </a:t>
            </a:r>
            <a:br>
              <a:rPr lang="en-US" sz="1800" dirty="0"/>
            </a:br>
            <a:r>
              <a:rPr lang="en-US" sz="1800" dirty="0"/>
              <a:t>you want.</a:t>
            </a:r>
          </a:p>
          <a:p>
            <a:pPr>
              <a:lnSpc>
                <a:spcPct val="110000"/>
              </a:lnSpc>
              <a:spcAft>
                <a:spcPts val="600"/>
              </a:spcAft>
            </a:pPr>
            <a:r>
              <a:rPr lang="en-US" sz="1800" b="1" u="sng" dirty="0"/>
              <a:t>All</a:t>
            </a:r>
            <a:r>
              <a:rPr lang="en-US" sz="1800" dirty="0"/>
              <a:t> of the 3 negotiators need to agree on the Treaty before they sign it.</a:t>
            </a:r>
          </a:p>
          <a:p>
            <a:pPr>
              <a:lnSpc>
                <a:spcPct val="110000"/>
              </a:lnSpc>
              <a:spcAft>
                <a:spcPts val="600"/>
              </a:spcAft>
            </a:pPr>
            <a:r>
              <a:rPr lang="en-US" sz="1800" dirty="0"/>
              <a:t>The </a:t>
            </a:r>
            <a:r>
              <a:rPr lang="en-US" sz="1800" b="1" dirty="0"/>
              <a:t>German representatives </a:t>
            </a:r>
            <a:r>
              <a:rPr lang="en-US" sz="1800" dirty="0"/>
              <a:t>– can observe, and must sign, but cannot participate.</a:t>
            </a:r>
          </a:p>
        </p:txBody>
      </p:sp>
    </p:spTree>
    <p:extLst>
      <p:ext uri="{BB962C8B-B14F-4D97-AF65-F5344CB8AC3E}">
        <p14:creationId xmlns:p14="http://schemas.microsoft.com/office/powerpoint/2010/main" val="2784075869"/>
      </p:ext>
    </p:extLst>
  </p:cSld>
  <p:clrMapOvr>
    <a:masterClrMapping/>
  </p:clrMapOvr>
</p:sld>
</file>

<file path=ppt/theme/theme1.xml><?xml version="1.0" encoding="utf-8"?>
<a:theme xmlns:a="http://schemas.openxmlformats.org/drawingml/2006/main" name="Droplet">
  <a:themeElements>
    <a:clrScheme name="Custom 4">
      <a:dk1>
        <a:sysClr val="windowText" lastClr="000000"/>
      </a:dk1>
      <a:lt1>
        <a:sysClr val="window" lastClr="FFFFFF"/>
      </a:lt1>
      <a:dk2>
        <a:srgbClr val="0C0C0C"/>
      </a:dk2>
      <a:lt2>
        <a:srgbClr val="F2F2F2"/>
      </a:lt2>
      <a:accent1>
        <a:srgbClr val="FFFFFF"/>
      </a:accent1>
      <a:accent2>
        <a:srgbClr val="D99C3F"/>
      </a:accent2>
      <a:accent3>
        <a:srgbClr val="86C157"/>
      </a:accent3>
      <a:accent4>
        <a:srgbClr val="9B4C25"/>
      </a:accent4>
      <a:accent5>
        <a:srgbClr val="E93C0D"/>
      </a:accent5>
      <a:accent6>
        <a:srgbClr val="286994"/>
      </a:accent6>
      <a:hlink>
        <a:srgbClr val="969696"/>
      </a:hlink>
      <a:folHlink>
        <a:srgbClr val="969696"/>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EDU_LessonTemplate" id="{5C414C0B-FCD2-4002-A004-EAD47844E1F7}" vid="{560EE0BE-8837-4B0B-A687-21029D3DE0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EDU_LessonTemplate</Template>
  <TotalTime>166</TotalTime>
  <Words>500</Words>
  <Application>Microsoft Office PowerPoint</Application>
  <PresentationFormat>On-screen Show (16:9)</PresentationFormat>
  <Paragraphs>68</Paragraphs>
  <Slides>14</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 Cen MT</vt:lpstr>
      <vt:lpstr>Droplet</vt:lpstr>
      <vt:lpstr>TREATY of versailles</vt:lpstr>
      <vt:lpstr>LESSON OBJECTIVES</vt:lpstr>
      <vt:lpstr>KEY WORDS</vt:lpstr>
      <vt:lpstr>Video clip</vt:lpstr>
      <vt:lpstr>Paris peace conference</vt:lpstr>
      <vt:lpstr>Major players – “The Big 3”</vt:lpstr>
      <vt:lpstr>January 1919, Versailles palace</vt:lpstr>
      <vt:lpstr>Negotiating the treaty</vt:lpstr>
      <vt:lpstr>Negotiating the treaty</vt:lpstr>
      <vt:lpstr>How did you do?</vt:lpstr>
      <vt:lpstr>Video clips</vt:lpstr>
      <vt:lpstr>The treaty of versailles</vt:lpstr>
      <vt:lpstr>Illustrated treaty</vt:lpstr>
      <vt:lpstr>evaluation</vt:lpstr>
    </vt:vector>
  </TitlesOfParts>
  <Company>The National World War 1 Museum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Treaty of Versailles</dc:title>
  <dc:creator>National WWI Museum and Memorial</dc:creator>
  <cp:lastModifiedBy>Liesl Christman</cp:lastModifiedBy>
  <cp:revision>23</cp:revision>
  <cp:lastPrinted>2017-02-16T19:38:28Z</cp:lastPrinted>
  <dcterms:created xsi:type="dcterms:W3CDTF">2018-10-12T20:21:37Z</dcterms:created>
  <dcterms:modified xsi:type="dcterms:W3CDTF">2019-11-27T20:00:30Z</dcterms:modified>
</cp:coreProperties>
</file>