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  <p:sldMasterId id="2147483714" r:id="rId2"/>
  </p:sldMasterIdLst>
  <p:notesMasterIdLst>
    <p:notesMasterId r:id="rId23"/>
  </p:notesMasterIdLst>
  <p:sldIdLst>
    <p:sldId id="257" r:id="rId3"/>
    <p:sldId id="258" r:id="rId4"/>
    <p:sldId id="259" r:id="rId5"/>
    <p:sldId id="260" r:id="rId6"/>
    <p:sldId id="261" r:id="rId7"/>
    <p:sldId id="274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3986606-7C57-4169-9FDF-96E5F9AF2A7F}">
          <p14:sldIdLst>
            <p14:sldId id="257"/>
            <p14:sldId id="258"/>
            <p14:sldId id="259"/>
            <p14:sldId id="260"/>
            <p14:sldId id="261"/>
            <p14:sldId id="274"/>
            <p14:sldId id="262"/>
            <p14:sldId id="263"/>
            <p14:sldId id="264"/>
            <p14:sldId id="265"/>
            <p14:sldId id="266"/>
            <p14:sldId id="267"/>
            <p14:sldId id="268"/>
            <p14:sldId id="276"/>
            <p14:sldId id="269"/>
            <p14:sldId id="270"/>
            <p14:sldId id="271"/>
            <p14:sldId id="272"/>
            <p14:sldId id="273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64" autoAdjust="0"/>
  </p:normalViewPr>
  <p:slideViewPr>
    <p:cSldViewPr snapToGrid="0" snapToObjects="1">
      <p:cViewPr varScale="1">
        <p:scale>
          <a:sx n="103" d="100"/>
          <a:sy n="103" d="100"/>
        </p:scale>
        <p:origin x="126" y="57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0" y="286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9F617B0-0A75-4827-8518-6BCFC54BC89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EA1EDD-0E08-4CCA-BF1C-F5FF72162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02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A1EDD-0E08-4CCA-BF1C-F5FF721623A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14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805355"/>
            <a:ext cx="6517482" cy="16148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477362"/>
            <a:ext cx="6517482" cy="727318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4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740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6563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6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93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2951766" cy="1517439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457201"/>
            <a:ext cx="4650122" cy="38861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1974639"/>
            <a:ext cx="2951767" cy="2368761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56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4451227" cy="1517441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68602" y="457201"/>
            <a:ext cx="2441519" cy="3886200"/>
          </a:xfrm>
          <a:prstGeom prst="roundRect">
            <a:avLst>
              <a:gd name="adj" fmla="val 4943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1974639"/>
            <a:ext cx="4451212" cy="2368760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489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3217030"/>
            <a:ext cx="7773324" cy="608708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523696"/>
            <a:ext cx="7366899" cy="2410602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3000000"/>
            </a:lightRig>
          </a:scene3d>
          <a:sp3d prstMaterial="powder">
            <a:bevelT w="0" h="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831546"/>
            <a:ext cx="7773339" cy="511854"/>
          </a:xfrm>
        </p:spPr>
        <p:txBody>
          <a:bodyPr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752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2570434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153616"/>
            <a:ext cx="7773339" cy="1189785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148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4"/>
            <a:ext cx="6564224" cy="446091"/>
          </a:xfrm>
        </p:spPr>
        <p:txBody>
          <a:bodyPr anchor="t">
            <a:normAutofit/>
          </a:bodyPr>
          <a:lstStyle>
            <a:lvl1pPr marL="0" indent="0">
              <a:buNone/>
              <a:defRPr sz="1050">
                <a:solidFill>
                  <a:srgbClr val="E32526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279597"/>
            <a:ext cx="7773339" cy="1065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51116" y="56562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rgbClr val="E32526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18169" y="22451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rgbClr val="E32526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9797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1604041"/>
            <a:ext cx="7773339" cy="1883876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3496751"/>
            <a:ext cx="777333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2602525"/>
            <a:ext cx="6517482" cy="161485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4274532"/>
            <a:ext cx="6517482" cy="500669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2542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457200"/>
            <a:ext cx="7773339" cy="1203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1775320"/>
            <a:ext cx="2474232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207517"/>
            <a:ext cx="2474232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1775320"/>
            <a:ext cx="246864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207517"/>
            <a:ext cx="2477513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1775320"/>
            <a:ext cx="2478696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80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207517"/>
            <a:ext cx="2478696" cy="2135884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6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458079"/>
            <a:ext cx="7773339" cy="12029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3153615"/>
            <a:ext cx="2472307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1775320"/>
            <a:ext cx="2472307" cy="1143000"/>
          </a:xfrm>
          <a:prstGeom prst="roundRect">
            <a:avLst>
              <a:gd name="adj" fmla="val 9363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3585811"/>
            <a:ext cx="2472307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3153615"/>
            <a:ext cx="247637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1775320"/>
            <a:ext cx="2477514" cy="1143000"/>
          </a:xfrm>
          <a:prstGeom prst="roundRect">
            <a:avLst>
              <a:gd name="adj" fmla="val 8841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3585811"/>
            <a:ext cx="2477514" cy="757589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3153615"/>
            <a:ext cx="2475511" cy="432197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1650" b="0">
                <a:solidFill>
                  <a:srgbClr val="E3252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1775320"/>
            <a:ext cx="2478696" cy="1143000"/>
          </a:xfrm>
          <a:prstGeom prst="roundRect">
            <a:avLst>
              <a:gd name="adj" fmla="val 8841"/>
            </a:avLst>
          </a:prstGeom>
          <a:noFill/>
          <a:ln w="82550" cap="sq">
            <a:noFill/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0" h="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3585809"/>
            <a:ext cx="2478790" cy="757591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47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x" preserve="1">
  <p:cSld name="Title &amp; Sub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892970" y="863947"/>
            <a:ext cx="7358063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892970" y="2652118"/>
            <a:ext cx="7358063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t" anchorCtr="0"/>
          <a:lstStyle>
            <a:lvl1pPr marL="286927" marR="0" lvl="0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3855" marR="0" lvl="1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0781" marR="0" lvl="2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7709" marR="0" lvl="3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4636" marR="0" lvl="4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21563" marR="0" lvl="5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8491" marR="0" lvl="6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95418" marR="0" lvl="7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82345" marR="0" lvl="8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 preserve="1">
  <p:cSld name="Title &amp; Bulle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286927" marR="0" lvl="0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3855" marR="0" lvl="1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0781" marR="0" lvl="2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7709" marR="0" lvl="3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4636" marR="0" lvl="4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21563" marR="0" lvl="5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8491" marR="0" lvl="6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95418" marR="0" lvl="7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82345" marR="0" lvl="8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 preserve="1">
  <p:cSld name="Photo - Horizontal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892970" y="3542853"/>
            <a:ext cx="7358063" cy="75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892970" y="4319737"/>
            <a:ext cx="7358063" cy="5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t" anchorCtr="0"/>
          <a:lstStyle>
            <a:lvl1pPr marL="286927" marR="0" lvl="0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3855" marR="0" lvl="1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0781" marR="0" lvl="2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7709" marR="0" lvl="3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4636" marR="0" lvl="4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21563" marR="0" lvl="5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8491" marR="0" lvl="6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95418" marR="0" lvl="7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82345" marR="0" lvl="8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 preserve="1">
  <p:cSld name="Title - Cent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892970" y="1701107"/>
            <a:ext cx="7358063" cy="1741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 preserve="1">
  <p:cSld name="Photo - Vertical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69726" y="334864"/>
            <a:ext cx="3750469" cy="210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b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69726" y="2511476"/>
            <a:ext cx="3750469" cy="216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t" anchorCtr="0"/>
          <a:lstStyle>
            <a:lvl1pPr marL="286927" marR="0" lvl="0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3855" marR="0" lvl="1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0781" marR="0" lvl="2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7709" marR="0" lvl="3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4636" marR="0" lvl="4" indent="-143463" algn="ctr" rtl="0">
              <a:spcBef>
                <a:spcPts val="0"/>
              </a:spcBef>
              <a:spcAft>
                <a:spcPts val="0"/>
              </a:spcAft>
              <a:buSzPts val="2700"/>
              <a:buFont typeface="Helvetica Neue"/>
              <a:buNone/>
              <a:defRPr sz="2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21563" marR="0" lvl="5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8491" marR="0" lvl="6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95418" marR="0" lvl="7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82345" marR="0" lvl="8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 preserve="1">
  <p:cSld name="Title - Top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 preserve="1">
  <p:cSld name="Title, Bullets &amp; Photo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14346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28692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43039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57385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71731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86078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00424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147709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69726" y="1372940"/>
            <a:ext cx="3750469" cy="33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286927" marR="0" lvl="0" indent="-227151" algn="l" rtl="0">
              <a:spcBef>
                <a:spcPts val="2009"/>
              </a:spcBef>
              <a:spcAft>
                <a:spcPts val="0"/>
              </a:spcAft>
              <a:buSzPts val="2100"/>
              <a:buFont typeface="Helvetica Neue"/>
              <a:buChar char="•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3855" marR="0" lvl="1" indent="-227151" algn="l" rtl="0">
              <a:spcBef>
                <a:spcPts val="2009"/>
              </a:spcBef>
              <a:spcAft>
                <a:spcPts val="0"/>
              </a:spcAft>
              <a:buSzPts val="2100"/>
              <a:buFont typeface="Helvetica Neue"/>
              <a:buChar char="•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0781" marR="0" lvl="2" indent="-227151" algn="l" rtl="0">
              <a:spcBef>
                <a:spcPts val="2009"/>
              </a:spcBef>
              <a:spcAft>
                <a:spcPts val="0"/>
              </a:spcAft>
              <a:buSzPts val="2100"/>
              <a:buFont typeface="Helvetica Neue"/>
              <a:buChar char="•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7709" marR="0" lvl="3" indent="-227151" algn="l" rtl="0">
              <a:spcBef>
                <a:spcPts val="2009"/>
              </a:spcBef>
              <a:spcAft>
                <a:spcPts val="0"/>
              </a:spcAft>
              <a:buSzPts val="2100"/>
              <a:buFont typeface="Helvetica Neue"/>
              <a:buChar char="•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4636" marR="0" lvl="4" indent="-227151" algn="l" rtl="0">
              <a:spcBef>
                <a:spcPts val="2009"/>
              </a:spcBef>
              <a:spcAft>
                <a:spcPts val="0"/>
              </a:spcAft>
              <a:buSzPts val="2100"/>
              <a:buFont typeface="Helvetica Neue"/>
              <a:buChar char="•"/>
              <a:defRPr sz="18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21563" marR="0" lvl="5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8491" marR="0" lvl="6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95418" marR="0" lvl="7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82345" marR="0" lvl="8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 preserve="1">
  <p:cSld name="Bulle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69727" y="669728"/>
            <a:ext cx="7804547" cy="3804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76" tIns="57376" rIns="57376" bIns="57376" anchor="ctr" anchorCtr="0"/>
          <a:lstStyle>
            <a:lvl1pPr marL="286927" marR="0" lvl="0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573855" marR="0" lvl="1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860781" marR="0" lvl="2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147709" marR="0" lvl="3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434636" marR="0" lvl="4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1721563" marR="0" lvl="5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2008491" marR="0" lvl="6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2295418" marR="0" lvl="7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2582345" marR="0" lvl="8" indent="-251061" algn="l" rtl="0">
              <a:spcBef>
                <a:spcPts val="2636"/>
              </a:spcBef>
              <a:spcAft>
                <a:spcPts val="0"/>
              </a:spcAft>
              <a:buSzPts val="2700"/>
              <a:buFont typeface="Helvetica Neue"/>
              <a:buChar char="•"/>
              <a:defRPr sz="23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399692"/>
            <a:ext cx="6517482" cy="422030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711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 preserve="1">
  <p:cSld name="Photo - 3 Up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 preserve="1">
  <p:cSld name="Quot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" preserve="1">
  <p:cSld name="Photo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2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47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777287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2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21423"/>
            <a:ext cx="7763814" cy="2052614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743093"/>
            <a:ext cx="7763814" cy="1026137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28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775320"/>
            <a:ext cx="382952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1775320"/>
            <a:ext cx="3829050" cy="2568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463888"/>
            <a:ext cx="7773338" cy="11971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1778263"/>
            <a:ext cx="3655106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rgbClr val="E4303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2288260"/>
            <a:ext cx="3829520" cy="205514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1778263"/>
            <a:ext cx="3661353" cy="509996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1950" b="0">
                <a:solidFill>
                  <a:srgbClr val="E4303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2288260"/>
            <a:ext cx="3829051" cy="20551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5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268504"/>
            <a:ext cx="7773338" cy="1197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2" y="1579936"/>
            <a:ext cx="7773339" cy="256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4262315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EA8B9455-8E91-9F4D-8612-E402DDBD5DAE}" type="datetimeFigureOut">
              <a:rPr lang="en-US" smtClean="0"/>
              <a:pPr/>
              <a:t>6/22/2018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4262315"/>
            <a:ext cx="500466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4275535"/>
            <a:ext cx="57316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551C6842-06A8-FA43-9195-7D3A1BDF0B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9" r:id="rId2"/>
    <p:sldLayoutId id="2147483708" r:id="rId3"/>
    <p:sldLayoutId id="2147483692" r:id="rId4"/>
    <p:sldLayoutId id="2147483711" r:id="rId5"/>
    <p:sldLayoutId id="214748371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10" r:id="rId12"/>
    <p:sldLayoutId id="2147483713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15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350" kern="1200" cap="all" baseline="0">
          <a:solidFill>
            <a:srgbClr val="E32526"/>
          </a:solidFill>
          <a:effectLst/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2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rgbClr val="E32526"/>
          </a:solidFill>
          <a:effectLst/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Clr>
          <a:schemeClr val="tx1"/>
        </a:buClr>
        <a:buFont typeface="Arial" panose="020B0604020202020204" pitchFamily="34" charset="0"/>
        <a:buChar char="•"/>
        <a:defRPr sz="105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69727" y="234404"/>
            <a:ext cx="7804547" cy="113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87" tIns="57387" rIns="57387" bIns="57387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228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457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685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9144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11430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13716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16002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182880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9727" y="1372940"/>
            <a:ext cx="7804547" cy="33151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387" tIns="57387" rIns="57387" bIns="57387" anchor="ctr" anchorCtr="0"/>
          <a:lstStyle>
            <a:lvl1pPr marL="457200" marR="0" lvl="0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400050" algn="l" rtl="0">
              <a:spcBef>
                <a:spcPts val="4200"/>
              </a:spcBef>
              <a:spcAft>
                <a:spcPts val="0"/>
              </a:spcAft>
              <a:buSzPts val="2700"/>
              <a:buFont typeface="Helvetica Neue"/>
              <a:buChar char="•"/>
              <a:defRPr sz="36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04800" y="1805355"/>
            <a:ext cx="8467725" cy="1614853"/>
          </a:xfrm>
        </p:spPr>
        <p:txBody>
          <a:bodyPr/>
          <a:lstStyle/>
          <a:p>
            <a:r>
              <a:rPr lang="en-US" dirty="0"/>
              <a:t>Economics of war: </a:t>
            </a:r>
            <a:br>
              <a:rPr lang="en-US" dirty="0"/>
            </a:br>
            <a:r>
              <a:rPr lang="en-US" dirty="0"/>
              <a:t>a study of patriotism and finance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Companion presentation to Economics of war lesson</a:t>
            </a:r>
          </a:p>
          <a:p>
            <a:r>
              <a:rPr lang="en-US" dirty="0"/>
              <a:t>Created By Megan berry, national </a:t>
            </a:r>
            <a:r>
              <a:rPr lang="en-US" dirty="0" err="1"/>
              <a:t>wwi</a:t>
            </a:r>
            <a:r>
              <a:rPr lang="en-US" dirty="0"/>
              <a:t> museum and memorial teacher fellow</a:t>
            </a:r>
          </a:p>
        </p:txBody>
      </p:sp>
    </p:spTree>
    <p:extLst>
      <p:ext uri="{BB962C8B-B14F-4D97-AF65-F5344CB8AC3E}">
        <p14:creationId xmlns:p14="http://schemas.microsoft.com/office/powerpoint/2010/main" val="46123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182414"/>
            <a:ext cx="7772870" cy="3160986"/>
          </a:xfrm>
        </p:spPr>
        <p:txBody>
          <a:bodyPr>
            <a:noAutofit/>
          </a:bodyPr>
          <a:lstStyle/>
          <a:p>
            <a:pPr marL="382905" indent="-382905">
              <a:spcBef>
                <a:spcPts val="0"/>
              </a:spcBef>
              <a:buClr>
                <a:schemeClr val="tx2"/>
              </a:buClr>
              <a:buSzPts val="2550"/>
            </a:pPr>
            <a:r>
              <a:rPr lang="en-US" sz="2000" cap="none" dirty="0">
                <a:latin typeface="+mj-lt"/>
                <a:sym typeface="Times"/>
              </a:rPr>
              <a:t>On the 2nd day of bond sales in April 1917, sales jumped to an average of $480,508 per minute</a:t>
            </a:r>
          </a:p>
          <a:p>
            <a:pPr marL="382905" lvl="0" indent="-220980">
              <a:spcBef>
                <a:spcPts val="0"/>
              </a:spcBef>
              <a:buSzPts val="2550"/>
              <a:buNone/>
            </a:pPr>
            <a:endParaRPr lang="en-US" sz="2000" cap="none" dirty="0">
              <a:latin typeface="+mj-lt"/>
              <a:sym typeface="Times"/>
            </a:endParaRPr>
          </a:p>
          <a:p>
            <a:pPr marL="382905" indent="-382905">
              <a:spcBef>
                <a:spcPts val="0"/>
              </a:spcBef>
              <a:buClrTx/>
              <a:buSzPts val="2550"/>
            </a:pPr>
            <a:r>
              <a:rPr lang="en-US" sz="2000" cap="none" dirty="0">
                <a:latin typeface="+mj-lt"/>
                <a:sym typeface="Times"/>
              </a:rPr>
              <a:t>2/3 of war funds used between 1917-1918 were obtained through Liberty bond sales</a:t>
            </a:r>
          </a:p>
          <a:p>
            <a:pPr marL="382905" lvl="0" indent="-220980">
              <a:spcBef>
                <a:spcPts val="0"/>
              </a:spcBef>
              <a:buSzPts val="2550"/>
              <a:buNone/>
            </a:pPr>
            <a:endParaRPr lang="en-US" sz="2000" cap="none" dirty="0">
              <a:latin typeface="+mj-lt"/>
              <a:sym typeface="Times"/>
            </a:endParaRPr>
          </a:p>
          <a:p>
            <a:pPr marL="382905" indent="-382905">
              <a:spcBef>
                <a:spcPts val="0"/>
              </a:spcBef>
              <a:buClrTx/>
              <a:buSzPts val="2550"/>
            </a:pPr>
            <a:r>
              <a:rPr lang="en-US" sz="2000" cap="none" dirty="0">
                <a:latin typeface="+mj-lt"/>
                <a:sym typeface="Times"/>
              </a:rPr>
              <a:t>Between 1/4 – 1/3 of the entire population of the United States bought a Liberty or Victory bond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198178"/>
            <a:ext cx="7772870" cy="2932387"/>
          </a:xfrm>
        </p:spPr>
        <p:txBody>
          <a:bodyPr/>
          <a:lstStyle/>
          <a:p>
            <a:pPr marL="382905" lvl="0" indent="-382905">
              <a:lnSpc>
                <a:spcPct val="100000"/>
              </a:lnSpc>
              <a:spcBef>
                <a:spcPts val="0"/>
              </a:spcBef>
              <a:buClrTx/>
              <a:buSzPts val="2625"/>
            </a:pPr>
            <a:r>
              <a:rPr lang="en-US" sz="2000" cap="none" dirty="0">
                <a:latin typeface="+mj-lt"/>
                <a:sym typeface="Times"/>
              </a:rPr>
              <a:t>It cost little to encourage Americans to be patriotic and to remind them of their public duty </a:t>
            </a:r>
          </a:p>
          <a:p>
            <a:pPr marL="382905" lvl="0" indent="-382905">
              <a:lnSpc>
                <a:spcPct val="200000"/>
              </a:lnSpc>
              <a:spcBef>
                <a:spcPts val="0"/>
              </a:spcBef>
              <a:buClrTx/>
              <a:buSzPts val="2625"/>
            </a:pPr>
            <a:r>
              <a:rPr lang="en-US" sz="2000" cap="none" dirty="0">
                <a:latin typeface="+mj-lt"/>
                <a:sym typeface="Times"/>
              </a:rPr>
              <a:t>Lots of methods were used to encourage purchase</a:t>
            </a:r>
          </a:p>
          <a:p>
            <a:pPr marL="382905" lvl="0" indent="-382905">
              <a:lnSpc>
                <a:spcPct val="200000"/>
              </a:lnSpc>
              <a:spcBef>
                <a:spcPts val="0"/>
              </a:spcBef>
              <a:buClrTx/>
              <a:buSzPts val="2625"/>
            </a:pPr>
            <a:r>
              <a:rPr lang="en-US" sz="2000" cap="none" dirty="0">
                <a:latin typeface="+mj-lt"/>
                <a:sym typeface="Times"/>
              </a:rPr>
              <a:t>Americans were determined to show their support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2400" cap="none" dirty="0">
                <a:latin typeface="+mn-lt"/>
                <a:ea typeface="Arial"/>
                <a:cs typeface="Arial"/>
                <a:sym typeface="Arial"/>
              </a:rPr>
              <a:t>“A war undertaken without sufficient monies has but a wisp of force. Coins are the very sinews of battles.”</a:t>
            </a:r>
            <a:br>
              <a:rPr lang="en-US" sz="2400" cap="none" dirty="0">
                <a:latin typeface="+mn-lt"/>
                <a:ea typeface="Arial"/>
                <a:cs typeface="Arial"/>
                <a:sym typeface="Arial"/>
              </a:rPr>
            </a:br>
            <a:r>
              <a:rPr lang="en-US" sz="2400" cap="none" dirty="0">
                <a:latin typeface="+mn-lt"/>
                <a:ea typeface="Arial"/>
                <a:cs typeface="Arial"/>
                <a:sym typeface="Arial"/>
              </a:rPr>
              <a:t>                                                -François Rabelais, </a:t>
            </a:r>
            <a:r>
              <a:rPr lang="en-US" sz="2400" i="1" cap="none" dirty="0" err="1">
                <a:latin typeface="+mn-lt"/>
                <a:ea typeface="Arial"/>
                <a:cs typeface="Arial"/>
                <a:sym typeface="Arial"/>
              </a:rPr>
              <a:t>Gargantua</a:t>
            </a:r>
            <a:br>
              <a:rPr lang="en-US" dirty="0"/>
            </a:b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DDB72-491C-4B59-BA2D-D97C2B5553C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866" y="1209391"/>
            <a:ext cx="2133973" cy="316708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CAE927-293B-456E-8E8F-9F2ACC9C02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34" y="1195229"/>
            <a:ext cx="2100389" cy="315292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1C2A873-1C8D-43E6-A966-D9CF61ECE33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8475" y="1195229"/>
            <a:ext cx="2123219" cy="31812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DBC20-D6D0-4F76-A601-9E0BF22F2D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0" t="2367" r="3278" b="2218"/>
          <a:stretch/>
        </p:blipFill>
        <p:spPr>
          <a:xfrm>
            <a:off x="4650697" y="1209391"/>
            <a:ext cx="2136166" cy="3152922"/>
          </a:xfrm>
          <a:prstGeom prst="rect">
            <a:avLst/>
          </a:prstGeom>
        </p:spPr>
      </p:pic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DF989DE-28EA-4F3C-8D46-FDA055A6B65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698661"/>
            <a:ext cx="7772870" cy="25680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115F88-8EF1-4209-9BD6-905B5BAFE711}"/>
              </a:ext>
            </a:extLst>
          </p:cNvPr>
          <p:cNvSpPr txBox="1"/>
          <p:nvPr/>
        </p:nvSpPr>
        <p:spPr>
          <a:xfrm>
            <a:off x="113934" y="4871584"/>
            <a:ext cx="4092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Posters from the National WWI Museum and Memorial collection.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pic>
        <p:nvPicPr>
          <p:cNvPr id="4" name="Shape 135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6488" y="268504"/>
            <a:ext cx="2846144" cy="419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hape 13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56420" y="191130"/>
            <a:ext cx="2614791" cy="4193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C21879-C323-4BE1-877C-78717A13170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50" b="99739" l="6106" r="90000">
                        <a14:foregroundMark x1="39952" y1="90294" x2="44471" y2="99444"/>
                        <a14:foregroundMark x1="44471" y1="99444" x2="44471" y2="99444"/>
                        <a14:foregroundMark x1="52212" y1="88889" x2="49760" y2="91111"/>
                        <a14:foregroundMark x1="51827" y1="87222" x2="46106" y2="99739"/>
                        <a14:foregroundMark x1="11779" y1="17778" x2="21827" y2="10556"/>
                        <a14:foregroundMark x1="21827" y1="10556" x2="43198" y2="9491"/>
                        <a14:foregroundMark x1="78998" y1="9581" x2="80433" y2="13333"/>
                        <a14:foregroundMark x1="13413" y1="9739" x2="11346" y2="18072"/>
                        <a14:foregroundMark x1="84519" y1="56111" x2="84519" y2="56111"/>
                        <a14:foregroundMark x1="11779" y1="20294" x2="6106" y2="11111"/>
                        <a14:foregroundMark x1="6106" y1="11111" x2="13798" y2="9739"/>
                        <a14:backgroundMark x1="42019" y1="8889" x2="70529" y2="9183"/>
                        <a14:backgroundMark x1="70529" y1="9183" x2="84423" y2="8889"/>
                        <a14:backgroundMark x1="84423" y1="8889" x2="84519" y2="8889"/>
                        <a14:backgroundMark x1="94327" y1="61405" x2="94327" y2="61405"/>
                        <a14:backgroundMark x1="94327" y1="61405" x2="94327" y2="614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5237" y="-389980"/>
            <a:ext cx="3496235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CC8E72-1C56-498C-88A0-43108AC49546}"/>
              </a:ext>
            </a:extLst>
          </p:cNvPr>
          <p:cNvSpPr txBox="1"/>
          <p:nvPr/>
        </p:nvSpPr>
        <p:spPr>
          <a:xfrm rot="10800000" flipV="1">
            <a:off x="131346" y="4776431"/>
            <a:ext cx="45406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Artifacts from the National WWI Museum and Memorial collection.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CE762-08A0-411A-994B-18B0C6707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sales methods – </a:t>
            </a:r>
            <a:br>
              <a:rPr lang="en-US" dirty="0"/>
            </a:br>
            <a:r>
              <a:rPr lang="en-US" dirty="0"/>
              <a:t>Committee on Public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696CC-8E6B-4BBE-A251-59589D7BCCD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1030" y="1175244"/>
            <a:ext cx="7772870" cy="3282455"/>
          </a:xfrm>
        </p:spPr>
        <p:txBody>
          <a:bodyPr>
            <a:normAutofit/>
          </a:bodyPr>
          <a:lstStyle/>
          <a:p>
            <a:r>
              <a:rPr lang="en-US" sz="1800" cap="none" dirty="0"/>
              <a:t>“Public opinion stands recognized as a vital part of national defense.” </a:t>
            </a:r>
            <a:br>
              <a:rPr lang="en-US" sz="1800" cap="none" dirty="0"/>
            </a:br>
            <a:r>
              <a:rPr lang="en-US" sz="1800" cap="none" dirty="0"/>
              <a:t>   – Woodrow Wilson</a:t>
            </a:r>
          </a:p>
          <a:p>
            <a:r>
              <a:rPr lang="en-US" sz="1800" cap="none" dirty="0"/>
              <a:t>The CPI was created in April 1917 and headed by George Creel</a:t>
            </a:r>
          </a:p>
          <a:p>
            <a:r>
              <a:rPr lang="en-US" sz="1800" cap="none" dirty="0"/>
              <a:t>Produced posters, pamphlets and patriotic films</a:t>
            </a:r>
          </a:p>
          <a:p>
            <a:r>
              <a:rPr lang="en-US" sz="1800" cap="none" dirty="0"/>
              <a:t>Created speaker’s campaign with men and women volunteers who delivered four-minute speeches during movie intermissions at theaters and other public places.  They encouraged public support of the war, including the purchase of war bonds</a:t>
            </a:r>
          </a:p>
        </p:txBody>
      </p:sp>
    </p:spTree>
    <p:extLst>
      <p:ext uri="{BB962C8B-B14F-4D97-AF65-F5344CB8AC3E}">
        <p14:creationId xmlns:p14="http://schemas.microsoft.com/office/powerpoint/2010/main" val="1703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final outcome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3"/>
          </p:nvPr>
        </p:nvGraphicFramePr>
        <p:xfrm>
          <a:off x="922282" y="1103587"/>
          <a:ext cx="7275786" cy="228153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4252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252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273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YEAR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BILLIONS</a:t>
                      </a:r>
                      <a:r>
                        <a:rPr lang="en-US" sz="1800" baseline="0" dirty="0"/>
                        <a:t> OF DOLLARS</a:t>
                      </a:r>
                      <a:endParaRPr lang="en-US" sz="1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% GDP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1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10.9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1918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11.7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428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1920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42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66648" y="3789374"/>
            <a:ext cx="50302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In today’s money, that’s $548 billion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-77781"/>
            <a:ext cx="7773338" cy="850291"/>
          </a:xfrm>
        </p:spPr>
        <p:txBody>
          <a:bodyPr/>
          <a:lstStyle/>
          <a:p>
            <a:r>
              <a:rPr lang="en-US" dirty="0"/>
              <a:t>COST OF WAR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4137" y="772510"/>
            <a:ext cx="8529145" cy="3878318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0"/>
              </a:spcBef>
            </a:pPr>
            <a:r>
              <a:rPr lang="en-US" sz="2100" cap="none" dirty="0">
                <a:latin typeface="Helvetica Neue"/>
                <a:ea typeface="Helvetica Neue"/>
                <a:cs typeface="Helvetica Neue"/>
                <a:sym typeface="Helvetica Neue"/>
              </a:rPr>
              <a:t>  </a:t>
            </a:r>
            <a:r>
              <a:rPr lang="en-US" sz="2100" cap="none" dirty="0">
                <a:latin typeface="+mj-lt"/>
                <a:ea typeface="Helvetica Neue"/>
                <a:cs typeface="Helvetica Neue"/>
                <a:sym typeface="Helvetica Neue"/>
              </a:rPr>
              <a:t>2003 – 2011	$1.06 trillion spent on Iraq War</a:t>
            </a:r>
          </a:p>
          <a:p>
            <a:pPr marL="0" indent="0">
              <a:spcBef>
                <a:spcPts val="0"/>
              </a:spcBef>
            </a:pPr>
            <a:r>
              <a:rPr lang="en-US" sz="2100" cap="none" dirty="0">
                <a:latin typeface="+mj-lt"/>
                <a:ea typeface="Helvetica Neue"/>
                <a:cs typeface="Helvetica Neue"/>
                <a:sym typeface="Helvetica Neue"/>
              </a:rPr>
              <a:t>  Since 2001		$1.07 trillion spent on war in Afghanistan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100" cap="none" dirty="0">
              <a:latin typeface="+mj-lt"/>
              <a:sym typeface="Helvetica Neue"/>
            </a:endParaRPr>
          </a:p>
          <a:p>
            <a:pPr lvl="0"/>
            <a:r>
              <a:rPr lang="en-US" sz="2100" cap="none" dirty="0">
                <a:latin typeface="+mj-lt"/>
              </a:rPr>
              <a:t>The Afghan and Iraq wars are more than </a:t>
            </a:r>
            <a:r>
              <a:rPr lang="en-US" sz="2100" b="1" cap="none" dirty="0">
                <a:latin typeface="+mj-lt"/>
              </a:rPr>
              <a:t>five times </a:t>
            </a:r>
            <a:r>
              <a:rPr lang="en-US" sz="2100" cap="none" dirty="0">
                <a:latin typeface="+mj-lt"/>
              </a:rPr>
              <a:t>more expensive than </a:t>
            </a:r>
            <a:br>
              <a:rPr lang="en-US" sz="2100" cap="none" dirty="0">
                <a:latin typeface="+mj-lt"/>
              </a:rPr>
            </a:br>
            <a:r>
              <a:rPr lang="en-US" sz="2100" cap="none" dirty="0">
                <a:latin typeface="+mj-lt"/>
              </a:rPr>
              <a:t>World War I</a:t>
            </a:r>
            <a:endParaRPr lang="en-US" sz="2100" dirty="0">
              <a:latin typeface="+mj-lt"/>
            </a:endParaRPr>
          </a:p>
          <a:p>
            <a:pPr lvl="0"/>
            <a:r>
              <a:rPr lang="en-US" sz="2100" cap="none" dirty="0">
                <a:latin typeface="+mj-lt"/>
                <a:ea typeface="Helvetica Neue"/>
                <a:cs typeface="Helvetica Neue"/>
                <a:sym typeface="Helvetica Neue"/>
              </a:rPr>
              <a:t>Today it costs $3.9 million dollars to keep one soldier in Afghanistan for a year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2400" b="1" dirty="0">
              <a:latin typeface="+mj-lt"/>
              <a:sym typeface="Helvetica Neue"/>
            </a:endParaRPr>
          </a:p>
          <a:p>
            <a:pPr algn="ctr">
              <a:buNone/>
            </a:pPr>
            <a:r>
              <a:rPr lang="en-US" sz="2400" b="1" dirty="0">
                <a:latin typeface="+mj-lt"/>
              </a:rPr>
              <a:t>Iraq &amp; Afghanistan wars are funded through debt.  </a:t>
            </a:r>
          </a:p>
          <a:p>
            <a:pPr algn="ctr">
              <a:buNone/>
            </a:pPr>
            <a:r>
              <a:rPr lang="en-US" sz="2400" b="1" dirty="0">
                <a:latin typeface="+mj-lt"/>
              </a:rPr>
              <a:t>Why not Liberty Bonds?</a:t>
            </a:r>
          </a:p>
          <a:p>
            <a:pPr lvl="0">
              <a:buNone/>
            </a:pPr>
            <a:endParaRPr lang="en-US" sz="1600" dirty="0"/>
          </a:p>
          <a:p>
            <a:pPr marL="0" lvl="0" indent="0"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HP dv4\Desktop\usgs_lin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9730" y="261258"/>
            <a:ext cx="5847397" cy="3842576"/>
          </a:xfrm>
          <a:prstGeom prst="rect">
            <a:avLst/>
          </a:prstGeom>
          <a:noFill/>
        </p:spPr>
      </p:pic>
      <p:cxnSp>
        <p:nvCxnSpPr>
          <p:cNvPr id="6" name="Straight Connector 5"/>
          <p:cNvCxnSpPr/>
          <p:nvPr/>
        </p:nvCxnSpPr>
        <p:spPr>
          <a:xfrm>
            <a:off x="5227717" y="3006103"/>
            <a:ext cx="394138" cy="1097731"/>
          </a:xfrm>
          <a:prstGeom prst="line">
            <a:avLst/>
          </a:prstGeom>
          <a:ln w="412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68504"/>
            <a:ext cx="7773338" cy="803551"/>
          </a:xfrm>
        </p:spPr>
        <p:txBody>
          <a:bodyPr/>
          <a:lstStyle/>
          <a:p>
            <a:r>
              <a:rPr lang="en-US" dirty="0"/>
              <a:t>assessments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882869"/>
            <a:ext cx="7772870" cy="36576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ea typeface="Helvetica Neue"/>
                <a:cs typeface="Helvetica Neue"/>
                <a:sym typeface="Helvetica Neue"/>
              </a:rPr>
              <a:t>STUDENTS WILL CHOOSE ONE OF THE FOLLOWING OPTIONS: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0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635000" lvl="0" indent="-635000">
              <a:spcBef>
                <a:spcPts val="0"/>
              </a:spcBef>
              <a:buSzPct val="100000"/>
              <a:buAutoNum type="arabicPeriod"/>
            </a:pP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Create a comparison of patriotism between WWI and today in a visual essay</a:t>
            </a:r>
          </a:p>
          <a:p>
            <a:pPr marL="635000" lvl="0" indent="-635000">
              <a:spcBef>
                <a:spcPts val="0"/>
              </a:spcBef>
              <a:buSzPts val="3600"/>
              <a:buNone/>
            </a:pP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2.       Create a commercial to sell war bonds for today’s conflicts (iMovie, radio, etc.)</a:t>
            </a:r>
          </a:p>
          <a:p>
            <a:pPr marL="635000" lvl="0" indent="-635000">
              <a:spcBef>
                <a:spcPts val="0"/>
              </a:spcBef>
              <a:buSzPts val="3600"/>
              <a:buNone/>
            </a:pPr>
            <a:r>
              <a:rPr lang="en-US" sz="2000" dirty="0">
                <a:latin typeface="+mj-lt"/>
                <a:ea typeface="Helvetica Neue"/>
                <a:cs typeface="Helvetica Neue"/>
                <a:sym typeface="Helvetica Neue"/>
              </a:rPr>
              <a:t>3.      </a:t>
            </a: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Give a “Four-Minute Man” speech to sell war bonds for today’s conflicts</a:t>
            </a:r>
            <a:endParaRPr lang="en-US" sz="2000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635000" lvl="0" indent="-635000">
              <a:spcBef>
                <a:spcPts val="0"/>
              </a:spcBef>
              <a:buSzPts val="3600"/>
              <a:buNone/>
            </a:pPr>
            <a:r>
              <a:rPr lang="en-US" sz="2000" dirty="0">
                <a:latin typeface="+mj-lt"/>
                <a:ea typeface="Helvetica Neue"/>
                <a:cs typeface="Helvetica Neue"/>
                <a:sym typeface="Helvetica Neue"/>
              </a:rPr>
              <a:t>4.       </a:t>
            </a: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Another idea that is not listed above?  Just ask!</a:t>
            </a:r>
            <a:endParaRPr lang="en-US" sz="2000" dirty="0">
              <a:latin typeface="+mj-lt"/>
              <a:ea typeface="Helvetica Neue"/>
              <a:cs typeface="Helvetica Neue"/>
              <a:sym typeface="Helvetica Neue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892629"/>
          </a:xfrm>
        </p:spPr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74171" y="892629"/>
            <a:ext cx="8773886" cy="4148234"/>
          </a:xfrm>
        </p:spPr>
        <p:txBody>
          <a:bodyPr>
            <a:normAutofit fontScale="25000" lnSpcReduction="20000"/>
          </a:bodyPr>
          <a:lstStyle/>
          <a:p>
            <a:r>
              <a:rPr lang="en-US" sz="5200" dirty="0" err="1"/>
              <a:t>Amadeo</a:t>
            </a:r>
            <a:r>
              <a:rPr lang="en-US" sz="5200" dirty="0"/>
              <a:t>, Kimberley. “Cost of Afghanistan War: Timeline, Economic Impact.” The Balance. Updated January 11, 2018. Web. &lt;https://www.thebalance.com/cost-of-afghanistan-war-timeline-economic-impact-4122493&gt;</a:t>
            </a:r>
          </a:p>
          <a:p>
            <a:r>
              <a:rPr lang="en-US" sz="5200" dirty="0" err="1"/>
              <a:t>Amadeo</a:t>
            </a:r>
            <a:r>
              <a:rPr lang="en-US" sz="5200" dirty="0"/>
              <a:t>, Kimberly. “Cost of Iraq War: Timeline, Economic Impact.”  The Balance.  Updated December 30, 2017. Web. &lt;https://www.thebalance.com/cost-of-iraq-war-timeline-economic-impact-3306301&gt;</a:t>
            </a:r>
          </a:p>
          <a:p>
            <a:r>
              <a:rPr lang="en-US" sz="5200" dirty="0" err="1"/>
              <a:t>Cordesman</a:t>
            </a:r>
            <a:r>
              <a:rPr lang="en-US" sz="5200" dirty="0"/>
              <a:t>, Anthony.  “U.S. Military Spending: The Cost of Wars”  Report. July 10, 2017. Center of Strategic and International Studies. Web.  &lt;https://www.csis.org/analysis/us-military-spending-cost-wars&gt;</a:t>
            </a:r>
            <a:endParaRPr lang="en-US" sz="5200" dirty="0">
              <a:sym typeface="Garamond"/>
            </a:endParaRPr>
          </a:p>
          <a:p>
            <a:pPr lvl="0"/>
            <a:r>
              <a:rPr lang="en-US" sz="5200" dirty="0">
                <a:sym typeface="Garamond"/>
              </a:rPr>
              <a:t>Daggett, Stephen. "Costs of Major U.S. Wars." Congressional Research Service 7-5700 (2010). Web. &lt;http://cironline.org/sites/default/files/legacy/files/June2010CRScostofuswars.pdf&gt;.</a:t>
            </a:r>
          </a:p>
          <a:p>
            <a:pPr lvl="0"/>
            <a:r>
              <a:rPr lang="en-US" sz="5200" dirty="0"/>
              <a:t>"Four Minute Men - Echoes of the Great War: American Experiences of World War I." The Library of Congress. Web. &lt;https://www.loc.gov/exhibitions/world-war-i-american-experiences/online-exhibition/over-here/surveillance-and-censorship/four-minute-men&gt;</a:t>
            </a:r>
            <a:endParaRPr lang="en-US" sz="5200" dirty="0">
              <a:sym typeface="Garamond"/>
            </a:endParaRPr>
          </a:p>
          <a:p>
            <a:pPr lvl="0"/>
            <a:r>
              <a:rPr lang="en-US" sz="5200" dirty="0" err="1">
                <a:sym typeface="Garamond"/>
              </a:rPr>
              <a:t>Keckeisen</a:t>
            </a:r>
            <a:r>
              <a:rPr lang="en-US" sz="5200" dirty="0">
                <a:sym typeface="Garamond"/>
              </a:rPr>
              <a:t>, Sara. "The Cost of Conscience Part 1." Kansas Heritage Summer (2004). Web. &lt;https://www.kshs.org/publicat/heritage/2004summer_keckeisen.pdf&gt;.</a:t>
            </a:r>
          </a:p>
          <a:p>
            <a:pPr lvl="0"/>
            <a:r>
              <a:rPr lang="en-US" sz="5200" dirty="0" err="1">
                <a:sym typeface="Garamond"/>
              </a:rPr>
              <a:t>Rockoff</a:t>
            </a:r>
            <a:r>
              <a:rPr lang="en-US" sz="5200" dirty="0">
                <a:sym typeface="Garamond"/>
              </a:rPr>
              <a:t>, Hugh. "UNTIL IT’S OVER, OVER THERE: THE U.S. ECONOMY IN WORLD WAR I." NBER WORKING PAPER SERIES 1 June 2004. Print.</a:t>
            </a:r>
          </a:p>
          <a:p>
            <a:pPr lvl="0"/>
            <a:endParaRPr lang="en-US" sz="1600" dirty="0">
              <a:sym typeface="Garamond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85330" y="1135116"/>
            <a:ext cx="7772870" cy="3090597"/>
          </a:xfrm>
        </p:spPr>
        <p:txBody>
          <a:bodyPr>
            <a:normAutofit fontScale="85000" lnSpcReduction="20000"/>
          </a:bodyPr>
          <a:lstStyle/>
          <a:p>
            <a:pPr marL="492760" indent="-492760">
              <a:lnSpc>
                <a:spcPct val="160000"/>
              </a:lnSpc>
              <a:spcBef>
                <a:spcPts val="0"/>
              </a:spcBef>
              <a:buClr>
                <a:srgbClr val="FFFFFF"/>
              </a:buClr>
              <a:buSzPts val="2993"/>
              <a:buNone/>
            </a:pPr>
            <a:r>
              <a:rPr lang="en-US" sz="2000" cap="none" dirty="0">
                <a:latin typeface="+mj-lt"/>
                <a:ea typeface="Sorts Mill Goudy"/>
                <a:cs typeface="Sorts Mill Goudy"/>
                <a:sym typeface="Sorts Mill Goudy"/>
              </a:rPr>
              <a:t>1</a:t>
            </a:r>
            <a:r>
              <a:rPr lang="en-US" sz="2400" cap="none" dirty="0">
                <a:latin typeface="+mj-lt"/>
                <a:ea typeface="Sorts Mill Goudy"/>
                <a:cs typeface="Sorts Mill Goudy"/>
                <a:sym typeface="Sorts Mill Goudy"/>
              </a:rPr>
              <a:t>. Explore financial savings concepts, including bonds</a:t>
            </a:r>
          </a:p>
          <a:p>
            <a:pPr marL="492760" lvl="0" indent="-492760">
              <a:lnSpc>
                <a:spcPct val="160000"/>
              </a:lnSpc>
              <a:spcBef>
                <a:spcPts val="0"/>
              </a:spcBef>
              <a:buClr>
                <a:srgbClr val="FFFFFF"/>
              </a:buClr>
              <a:buSzPts val="2993"/>
              <a:buNone/>
            </a:pPr>
            <a:r>
              <a:rPr lang="en-US" sz="2400" cap="none" dirty="0">
                <a:latin typeface="+mj-lt"/>
                <a:ea typeface="Sorts Mill Goudy"/>
                <a:cs typeface="Sorts Mill Goudy"/>
                <a:sym typeface="Sorts Mill Goudy"/>
              </a:rPr>
              <a:t>2. Investigate the impact of war bonds on the economy</a:t>
            </a:r>
          </a:p>
          <a:p>
            <a:pPr marL="492760" lvl="0" indent="-492760">
              <a:lnSpc>
                <a:spcPct val="160000"/>
              </a:lnSpc>
              <a:spcBef>
                <a:spcPts val="0"/>
              </a:spcBef>
              <a:buClr>
                <a:srgbClr val="FFFFFF"/>
              </a:buClr>
              <a:buSzPts val="2993"/>
              <a:buNone/>
            </a:pPr>
            <a:r>
              <a:rPr lang="en-US" sz="2400" cap="none" dirty="0">
                <a:latin typeface="+mj-lt"/>
                <a:ea typeface="Sorts Mill Goudy"/>
                <a:cs typeface="Sorts Mill Goudy"/>
                <a:sym typeface="Sorts Mill Goudy"/>
              </a:rPr>
              <a:t>3. Illustrate examples of patriotism in WWI and Iraq/Afghanistan</a:t>
            </a:r>
          </a:p>
          <a:p>
            <a:pPr marL="492760" lvl="0" indent="-492760">
              <a:lnSpc>
                <a:spcPct val="160000"/>
              </a:lnSpc>
              <a:spcBef>
                <a:spcPts val="0"/>
              </a:spcBef>
              <a:buClr>
                <a:srgbClr val="FFFFFF"/>
              </a:buClr>
              <a:buSzPts val="2993"/>
              <a:buNone/>
            </a:pPr>
            <a:r>
              <a:rPr lang="en-US" sz="2400" cap="none" dirty="0">
                <a:latin typeface="+mj-lt"/>
                <a:ea typeface="Sorts Mill Goudy"/>
                <a:cs typeface="Sorts Mill Goudy"/>
                <a:sym typeface="Sorts Mill Goudy"/>
              </a:rPr>
              <a:t>4. Connect WWI financing to current day economic choices in Iraq/Afghanistan</a:t>
            </a:r>
          </a:p>
          <a:p>
            <a:pPr marL="492760" lvl="0" indent="-492760">
              <a:lnSpc>
                <a:spcPct val="160000"/>
              </a:lnSpc>
              <a:spcBef>
                <a:spcPts val="0"/>
              </a:spcBef>
              <a:buClr>
                <a:srgbClr val="FFFFFF"/>
              </a:buClr>
              <a:buSzPts val="2993"/>
              <a:buNone/>
            </a:pPr>
            <a:r>
              <a:rPr lang="en-US" sz="2400" cap="none" dirty="0">
                <a:latin typeface="+mj-lt"/>
                <a:ea typeface="Sorts Mill Goudy"/>
                <a:cs typeface="Sorts Mill Goudy"/>
                <a:sym typeface="Sorts Mill Goudy"/>
              </a:rPr>
              <a:t>5. Construct a commercial aiming to sell war bonds in support of today’s conflicts</a:t>
            </a:r>
            <a:endParaRPr lang="en-US" sz="2400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827314"/>
          </a:xfrm>
        </p:spPr>
        <p:txBody>
          <a:bodyPr/>
          <a:lstStyle/>
          <a:p>
            <a:r>
              <a:rPr lang="en-US" dirty="0"/>
              <a:t>citations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293913" y="908180"/>
            <a:ext cx="8523515" cy="4142014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2100" dirty="0" err="1">
                <a:sym typeface="Garamond"/>
              </a:rPr>
              <a:t>Rockoff</a:t>
            </a:r>
            <a:r>
              <a:rPr lang="en-US" sz="2100" dirty="0">
                <a:sym typeface="Garamond"/>
              </a:rPr>
              <a:t>, Hugh, and Sung Kang. "Capitalizing Patriotism: The Liberty Loans of World War I." NBER WORKING PAPER SERIES 2006. Print.</a:t>
            </a:r>
          </a:p>
          <a:p>
            <a:pPr lvl="0"/>
            <a:r>
              <a:rPr lang="en-US" sz="2100" dirty="0">
                <a:sym typeface="Garamond"/>
              </a:rPr>
              <a:t>Shipman Andrews, Mary. Her Country: A Story of the Liberty Loan. Charles Scribner's Sons, 1918. Print.</a:t>
            </a:r>
          </a:p>
          <a:p>
            <a:pPr lvl="0"/>
            <a:r>
              <a:rPr lang="en-US" sz="2100" dirty="0">
                <a:sym typeface="Garamond"/>
              </a:rPr>
              <a:t>St. Clair, </a:t>
            </a:r>
            <a:r>
              <a:rPr lang="en-US" sz="2100" dirty="0" err="1">
                <a:sym typeface="Garamond"/>
              </a:rPr>
              <a:t>Labert</a:t>
            </a:r>
            <a:r>
              <a:rPr lang="en-US" sz="2100" dirty="0">
                <a:sym typeface="Garamond"/>
              </a:rPr>
              <a:t>. The Story of Liberty Loans. </a:t>
            </a:r>
            <a:r>
              <a:rPr lang="en-US" sz="2100" dirty="0" err="1">
                <a:sym typeface="Garamond"/>
              </a:rPr>
              <a:t>Nabu</a:t>
            </a:r>
            <a:r>
              <a:rPr lang="en-US" sz="2100" dirty="0">
                <a:sym typeface="Garamond"/>
              </a:rPr>
              <a:t> Public Domain Reprints, 1919. Print.</a:t>
            </a:r>
          </a:p>
          <a:p>
            <a:pPr lvl="0"/>
            <a:r>
              <a:rPr lang="en-US" sz="2100" dirty="0">
                <a:sym typeface="Garamond"/>
              </a:rPr>
              <a:t>Story, Louise. "Buying a Share of Victory. Or Not." The New York Times. The New York Times, 2 Jan. 2010. Web. 20 May 2015. &lt;http://www.nytimes.com/2010/01/03/weekinreview/03story.html?_r=0&gt;.</a:t>
            </a:r>
          </a:p>
          <a:p>
            <a:pPr lvl="0"/>
            <a:r>
              <a:rPr lang="en-US" sz="2100" dirty="0">
                <a:sym typeface="Garamond"/>
              </a:rPr>
              <a:t>"The Patriot Savings Bond." Treasury Direct. Bureau of the Fiscal Service, 18 Dec. 2013. Web. 20 May 2015. &lt;https://www.treasurydirect.gov/indiv/research/indepth/ebonds/res_e_bonds_eepatriotbond.htm&gt;.</a:t>
            </a:r>
          </a:p>
          <a:p>
            <a:pPr lvl="0"/>
            <a:r>
              <a:rPr lang="en-US" sz="2100" dirty="0">
                <a:sym typeface="Garamond"/>
              </a:rPr>
              <a:t>“The Birth of Modern public relations”, museum label.  Kansas city, Mo: the national </a:t>
            </a:r>
            <a:r>
              <a:rPr lang="en-US" sz="2100" dirty="0" err="1">
                <a:sym typeface="Garamond"/>
              </a:rPr>
              <a:t>wwi</a:t>
            </a:r>
            <a:r>
              <a:rPr lang="en-US" sz="2100" dirty="0">
                <a:sym typeface="Garamond"/>
              </a:rPr>
              <a:t> museum and memorial.</a:t>
            </a:r>
          </a:p>
          <a:p>
            <a:pPr lvl="0"/>
            <a:r>
              <a:rPr lang="en-US" sz="2100" dirty="0">
                <a:sym typeface="Garamond"/>
              </a:rPr>
              <a:t>"WWI Home Front: Manipulating Minds: The War Propaganda Machine." WWI Home Front: Manipulating Minds: The War Propaganda Machine. 9 Nov. 2012. Web. 20 May 2015.</a:t>
            </a:r>
          </a:p>
          <a:p>
            <a:pPr lvl="0"/>
            <a:endParaRPr lang="en-US" sz="1600" dirty="0">
              <a:sym typeface="Garamond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056068"/>
            <a:ext cx="7772870" cy="3438658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None/>
            </a:pP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*</a:t>
            </a:r>
            <a:r>
              <a:rPr lang="en-US" sz="2000" cap="none" dirty="0">
                <a:latin typeface="+mj-lt"/>
                <a:ea typeface="Arial"/>
                <a:cs typeface="Arial"/>
                <a:sym typeface="Arial"/>
              </a:rPr>
              <a:t>How do you pay for your obligations or things you want?* </a:t>
            </a: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 </a:t>
            </a:r>
          </a:p>
          <a:p>
            <a:pPr marL="342900" lvl="1" indent="0">
              <a:lnSpc>
                <a:spcPct val="150000"/>
              </a:lnSpc>
              <a:spcBef>
                <a:spcPts val="3200"/>
              </a:spcBef>
              <a:buClr>
                <a:srgbClr val="C00000"/>
              </a:buClr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What do you value about this country?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How does a government pay for a war?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What methods were used by the American government to encourage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  Americans to support the war effort? 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How could Americans not involved in combat show their support for the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None/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 war effort? 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In what ways does buying war bonds show patriotism?</a:t>
            </a:r>
          </a:p>
          <a:p>
            <a:pPr marL="342900" lvl="1" indent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</a:pPr>
            <a:r>
              <a:rPr lang="en-US" sz="1800" cap="none" dirty="0">
                <a:solidFill>
                  <a:schemeClr val="tx1"/>
                </a:solidFill>
                <a:latin typeface="+mj-lt"/>
                <a:sym typeface="Times"/>
              </a:rPr>
              <a:t>  What effect does war have on a government’s economy?</a:t>
            </a:r>
            <a:endParaRPr lang="en-US" sz="1800" cap="none" dirty="0">
              <a:solidFill>
                <a:schemeClr val="tx1"/>
              </a:solidFill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situation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119351"/>
            <a:ext cx="7772870" cy="3610303"/>
          </a:xfrm>
        </p:spPr>
        <p:txBody>
          <a:bodyPr>
            <a:normAutofit fontScale="6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1916: U.S. virtually debt-free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	Debt occupied 2.7% of the economy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9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Shift in production from civilian to military goods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9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European purchases of war goods created an economic boom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29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Increase in labor force matched by a decline in unemployment</a:t>
            </a:r>
          </a:p>
          <a:p>
            <a:pPr marL="1028700" lvl="3" indent="0">
              <a:spcBef>
                <a:spcPts val="0"/>
              </a:spcBef>
              <a:buNone/>
            </a:pPr>
            <a:endParaRPr lang="en-US" sz="29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1028700" lvl="3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1914: 7.1%</a:t>
            </a:r>
          </a:p>
          <a:p>
            <a:pPr marL="1028700" lvl="3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1916: 5.1%</a:t>
            </a:r>
          </a:p>
          <a:p>
            <a:pPr marL="1028700" lvl="3" indent="0">
              <a:spcBef>
                <a:spcPts val="0"/>
              </a:spcBef>
              <a:buNone/>
            </a:pPr>
            <a:r>
              <a:rPr lang="en-US" sz="2900" cap="none" dirty="0">
                <a:latin typeface="+mj-lt"/>
                <a:ea typeface="Palatino"/>
                <a:cs typeface="Palatino"/>
                <a:sym typeface="Palatino"/>
              </a:rPr>
              <a:t>1918: 1.4%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68505"/>
            <a:ext cx="7773338" cy="645896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Dollars and sense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914402"/>
            <a:ext cx="7772870" cy="3641832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3 Ways to Finance: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977900" lvl="1" indent="-635000">
              <a:spcBef>
                <a:spcPts val="0"/>
              </a:spcBef>
              <a:buSzPts val="3600"/>
              <a:buNone/>
            </a:pPr>
            <a:r>
              <a:rPr lang="en-US" sz="1800" cap="none" dirty="0">
                <a:solidFill>
                  <a:schemeClr val="tx1"/>
                </a:solidFill>
                <a:latin typeface="+mj-lt"/>
                <a:ea typeface="Palatino"/>
                <a:cs typeface="Palatino"/>
                <a:sym typeface="Palatino"/>
              </a:rPr>
              <a:t>1.  Taxes - frighten the wealthy / reduce support</a:t>
            </a:r>
          </a:p>
          <a:p>
            <a:pPr marL="977900" lvl="1" indent="-635000">
              <a:spcBef>
                <a:spcPts val="0"/>
              </a:spcBef>
              <a:buSzPts val="3600"/>
              <a:buNone/>
            </a:pPr>
            <a:r>
              <a:rPr lang="en-US" sz="1800" cap="none" dirty="0">
                <a:solidFill>
                  <a:schemeClr val="tx1"/>
                </a:solidFill>
                <a:latin typeface="+mj-lt"/>
                <a:ea typeface="Palatino"/>
                <a:cs typeface="Palatino"/>
                <a:sym typeface="Palatino"/>
              </a:rPr>
              <a:t>2.  Borrowing - hid the real cost / made war too easy</a:t>
            </a:r>
          </a:p>
          <a:p>
            <a:pPr marL="977900" lvl="1" indent="-635000">
              <a:spcBef>
                <a:spcPts val="0"/>
              </a:spcBef>
              <a:buSzPts val="3600"/>
              <a:buNone/>
            </a:pPr>
            <a:r>
              <a:rPr lang="en-US" sz="1800" cap="none" dirty="0">
                <a:solidFill>
                  <a:schemeClr val="tx1"/>
                </a:solidFill>
                <a:latin typeface="+mj-lt"/>
                <a:ea typeface="Palatino"/>
                <a:cs typeface="Palatino"/>
                <a:sym typeface="Palatino"/>
              </a:rPr>
              <a:t>3.  Printing Money - causes inflation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Economist Adam Smith argued taxes were best - they conveyed the real cost of wars to the public.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Where’s the balance?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0"/>
            <a:ext cx="7773338" cy="1197133"/>
          </a:xfrm>
        </p:spPr>
        <p:txBody>
          <a:bodyPr/>
          <a:lstStyle/>
          <a:p>
            <a:r>
              <a:rPr lang="en-US" dirty="0"/>
              <a:t>How do you pay for a war?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977462"/>
            <a:ext cx="7772870" cy="3365938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Secretary of the Treasury William Gibbs McAdoo hoped for 50/50 balance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800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In actuality: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~ 25% of WWI was financed through taxes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~ 50% borrowing from the public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-US" sz="1800" cap="none" dirty="0">
                <a:latin typeface="+mj-lt"/>
                <a:ea typeface="Palatino"/>
                <a:cs typeface="Palatino"/>
                <a:sym typeface="Palatino"/>
              </a:rPr>
              <a:t>~ 25% money creation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en-US" sz="1800" b="1" cap="none" dirty="0">
              <a:latin typeface="+mj-lt"/>
              <a:ea typeface="Palatino"/>
              <a:cs typeface="Palatino"/>
              <a:sym typeface="Palatino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1800" b="1" cap="none" dirty="0">
                <a:latin typeface="+mj-lt"/>
                <a:ea typeface="Palatino"/>
                <a:cs typeface="Palatino"/>
                <a:sym typeface="Palatino"/>
              </a:rPr>
              <a:t>How do you convince people to make sacrifices?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lend or lose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213945"/>
            <a:ext cx="7772870" cy="3137338"/>
          </a:xfrm>
        </p:spPr>
        <p:txBody>
          <a:bodyPr/>
          <a:lstStyle/>
          <a:p>
            <a:pPr marL="0" indent="0">
              <a:spcBef>
                <a:spcPts val="0"/>
              </a:spcBef>
            </a:pP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Government plays off of patriotism and conscience</a:t>
            </a:r>
          </a:p>
          <a:p>
            <a:pPr marL="0" indent="0">
              <a:spcBef>
                <a:spcPts val="0"/>
              </a:spcBef>
            </a:pPr>
            <a:endParaRPr lang="en-US" sz="2000" cap="none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</a:pP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Rebranding of savings bonds</a:t>
            </a:r>
          </a:p>
          <a:p>
            <a:pPr marL="0" indent="0">
              <a:spcBef>
                <a:spcPts val="0"/>
              </a:spcBef>
            </a:pPr>
            <a:endParaRPr lang="en-US" sz="2000" cap="none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</a:pPr>
            <a:r>
              <a:rPr lang="en-US" sz="2000" cap="none" dirty="0">
                <a:latin typeface="+mj-lt"/>
                <a:ea typeface="Helvetica Neue"/>
                <a:cs typeface="Helvetica Neue"/>
                <a:sym typeface="Helvetica Neue"/>
              </a:rPr>
              <a:t>Financial incentives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patriotism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1119352"/>
            <a:ext cx="7772870" cy="3224048"/>
          </a:xfrm>
        </p:spPr>
        <p:txBody>
          <a:bodyPr>
            <a:normAutofit fontScale="92500"/>
          </a:bodyPr>
          <a:lstStyle/>
          <a:p>
            <a:pPr lvl="0"/>
            <a:r>
              <a:rPr lang="en-US" sz="1800" cap="none" dirty="0">
                <a:latin typeface="+mj-lt"/>
              </a:rPr>
              <a:t>People bought bonds because of feelings of patriotism, nationalism and anti-Germanism</a:t>
            </a:r>
          </a:p>
          <a:p>
            <a:pPr lvl="0"/>
            <a:r>
              <a:rPr lang="en-US" sz="1800" cap="none" dirty="0">
                <a:latin typeface="+mj-lt"/>
              </a:rPr>
              <a:t>The nation’s best artists and actors were recruited to campaign and sell liberty loan bonds </a:t>
            </a:r>
          </a:p>
          <a:p>
            <a:pPr lvl="0"/>
            <a:r>
              <a:rPr lang="en-US" sz="1800" cap="none" dirty="0">
                <a:latin typeface="+mj-lt"/>
              </a:rPr>
              <a:t>Each state had a quota of bonds to sell and put pressure on the public to buy</a:t>
            </a:r>
          </a:p>
          <a:p>
            <a:pPr lvl="0"/>
            <a:r>
              <a:rPr lang="en-US" sz="1800" cap="none" dirty="0">
                <a:latin typeface="+mj-lt"/>
              </a:rPr>
              <a:t>Strong social pressures caused people to buy, including pressure from employers:</a:t>
            </a:r>
          </a:p>
          <a:p>
            <a:pPr lvl="1"/>
            <a:r>
              <a:rPr lang="en-US" sz="1800" cap="none" dirty="0">
                <a:solidFill>
                  <a:schemeClr val="tx1"/>
                </a:solidFill>
                <a:latin typeface="+mj-lt"/>
              </a:rPr>
              <a:t>Workers were strongly encouraged to buy bonds by their employers</a:t>
            </a:r>
          </a:p>
          <a:p>
            <a:r>
              <a:rPr lang="en-US" sz="1800" cap="none" dirty="0">
                <a:latin typeface="+mj-lt"/>
              </a:rPr>
              <a:t>Teachers were dismissed if they presented anything other than the allied point of view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268504"/>
            <a:ext cx="7773338" cy="929675"/>
          </a:xfrm>
        </p:spPr>
        <p:txBody>
          <a:bodyPr/>
          <a:lstStyle/>
          <a:p>
            <a:r>
              <a:rPr lang="en-US" dirty="0"/>
              <a:t>For home and country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930166"/>
            <a:ext cx="7772870" cy="341323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1600" u="sng" cap="none" dirty="0">
                <a:latin typeface="+mj-lt"/>
                <a:ea typeface="Helvetica Neue"/>
                <a:cs typeface="Helvetica Neue"/>
                <a:sym typeface="Helvetica Neue"/>
              </a:rPr>
              <a:t>Liberty Loans</a:t>
            </a:r>
            <a:endParaRPr lang="en-US" sz="1600" cap="none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indent="0">
              <a:spcBef>
                <a:spcPts val="0"/>
              </a:spcBef>
            </a:pPr>
            <a:r>
              <a:rPr lang="en-US" sz="1600" cap="none" dirty="0">
                <a:latin typeface="+mj-lt"/>
                <a:ea typeface="Helvetica Neue"/>
                <a:cs typeface="Helvetica Neue"/>
                <a:sym typeface="Helvetica Neue"/>
              </a:rPr>
              <a:t> 5 issues released (varied from 3-4.5% interest)</a:t>
            </a:r>
          </a:p>
          <a:p>
            <a:pPr marL="0" indent="0">
              <a:spcBef>
                <a:spcPts val="0"/>
              </a:spcBef>
            </a:pPr>
            <a:r>
              <a:rPr lang="en-US" sz="1600" cap="none" dirty="0">
                <a:latin typeface="+mj-lt"/>
                <a:ea typeface="Helvetica Neue"/>
                <a:cs typeface="Helvetica Neue"/>
                <a:sym typeface="Helvetica Neue"/>
              </a:rPr>
              <a:t> Sold in denominations from $50-$10,000 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cap="none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u="sng" cap="none" dirty="0">
                <a:latin typeface="+mj-lt"/>
                <a:ea typeface="Helvetica Neue"/>
                <a:cs typeface="Helvetica Neue"/>
                <a:sym typeface="Helvetica Neue"/>
              </a:rPr>
              <a:t>War Savings Certificates</a:t>
            </a:r>
          </a:p>
          <a:p>
            <a:pPr marL="0" indent="0">
              <a:spcBef>
                <a:spcPts val="0"/>
              </a:spcBef>
            </a:pPr>
            <a:r>
              <a:rPr lang="en-US" sz="1600" cap="none" dirty="0">
                <a:latin typeface="+mj-lt"/>
                <a:ea typeface="Helvetica Neue"/>
                <a:cs typeface="Helvetica Neue"/>
                <a:sym typeface="Helvetica Neue"/>
              </a:rPr>
              <a:t> $4.12 (4.5% interest)</a:t>
            </a:r>
          </a:p>
          <a:p>
            <a:pPr marL="0" indent="0">
              <a:spcBef>
                <a:spcPts val="0"/>
              </a:spcBef>
            </a:pPr>
            <a:r>
              <a:rPr lang="en-US" sz="1600" cap="none" dirty="0">
                <a:latin typeface="+mj-lt"/>
                <a:ea typeface="Helvetica Neue"/>
                <a:cs typeface="Helvetica Neue"/>
                <a:sym typeface="Helvetica Neue"/>
              </a:rPr>
              <a:t> 25-cent stamps - could be exchanged for a war savings certificate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1600" cap="none" dirty="0">
              <a:latin typeface="+mj-lt"/>
              <a:ea typeface="Helvetica Neue"/>
              <a:cs typeface="Helvetica Neue"/>
              <a:sym typeface="Helvetica Neue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en-US" sz="1600" cap="none" dirty="0">
                <a:latin typeface="+mj-lt"/>
                <a:ea typeface="Helvetica Neue"/>
                <a:cs typeface="Helvetica Neue"/>
                <a:sym typeface="Helvetica Neue"/>
              </a:rPr>
              <a:t>Purchasing opportunity to support the war effort for those with limited means, as well as young people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Custom 4">
      <a:dk1>
        <a:sysClr val="windowText" lastClr="000000"/>
      </a:dk1>
      <a:lt1>
        <a:sysClr val="window" lastClr="FFFFFF"/>
      </a:lt1>
      <a:dk2>
        <a:srgbClr val="0C0C0C"/>
      </a:dk2>
      <a:lt2>
        <a:srgbClr val="F2F2F2"/>
      </a:lt2>
      <a:accent1>
        <a:srgbClr val="FFFFFF"/>
      </a:accent1>
      <a:accent2>
        <a:srgbClr val="D99C3F"/>
      </a:accent2>
      <a:accent3>
        <a:srgbClr val="86C157"/>
      </a:accent3>
      <a:accent4>
        <a:srgbClr val="9B4C25"/>
      </a:accent4>
      <a:accent5>
        <a:srgbClr val="E93C0D"/>
      </a:accent5>
      <a:accent6>
        <a:srgbClr val="286994"/>
      </a:accent6>
      <a:hlink>
        <a:srgbClr val="969696"/>
      </a:hlink>
      <a:folHlink>
        <a:srgbClr val="969696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586</TotalTime>
  <Words>1022</Words>
  <Application>Microsoft Office PowerPoint</Application>
  <PresentationFormat>On-screen Show (16:9)</PresentationFormat>
  <Paragraphs>148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Garamond</vt:lpstr>
      <vt:lpstr>Helvetica Neue</vt:lpstr>
      <vt:lpstr>Palatino</vt:lpstr>
      <vt:lpstr>Sorts Mill Goudy</vt:lpstr>
      <vt:lpstr>Times</vt:lpstr>
      <vt:lpstr>Tw Cen MT</vt:lpstr>
      <vt:lpstr>Droplet</vt:lpstr>
      <vt:lpstr>White</vt:lpstr>
      <vt:lpstr>Economics of war:  a study of patriotism and finance</vt:lpstr>
      <vt:lpstr>Objectives</vt:lpstr>
      <vt:lpstr>Essential questions</vt:lpstr>
      <vt:lpstr>Economic situation</vt:lpstr>
      <vt:lpstr>Dollars and sense </vt:lpstr>
      <vt:lpstr>How do you pay for a war?</vt:lpstr>
      <vt:lpstr>It’s lend or lose</vt:lpstr>
      <vt:lpstr>patriotism</vt:lpstr>
      <vt:lpstr>For home and country</vt:lpstr>
      <vt:lpstr>effectiveness</vt:lpstr>
      <vt:lpstr>effectiveness</vt:lpstr>
      <vt:lpstr>“A war undertaken without sufficient monies has but a wisp of force. Coins are the very sinews of battles.”                                                 -François Rabelais, Gargantua </vt:lpstr>
      <vt:lpstr>  </vt:lpstr>
      <vt:lpstr>Other sales methods –  Committee on Public Information</vt:lpstr>
      <vt:lpstr>The final outcome</vt:lpstr>
      <vt:lpstr>COST OF WAR TODAY</vt:lpstr>
      <vt:lpstr>PowerPoint Presentation</vt:lpstr>
      <vt:lpstr>assessments</vt:lpstr>
      <vt:lpstr>citations</vt:lpstr>
      <vt:lpstr>citations</vt:lpstr>
    </vt:vector>
  </TitlesOfParts>
  <Company>The National World War 1 Museum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Spilker</dc:creator>
  <cp:lastModifiedBy>Liesl Christman</cp:lastModifiedBy>
  <cp:revision>44</cp:revision>
  <cp:lastPrinted>2017-02-16T19:38:28Z</cp:lastPrinted>
  <dcterms:created xsi:type="dcterms:W3CDTF">2016-02-11T22:20:01Z</dcterms:created>
  <dcterms:modified xsi:type="dcterms:W3CDTF">2018-06-22T16:19:42Z</dcterms:modified>
</cp:coreProperties>
</file>