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18"/>
  </p:notesMasterIdLst>
  <p:sldIdLst>
    <p:sldId id="257" r:id="rId2"/>
    <p:sldId id="266" r:id="rId3"/>
    <p:sldId id="270" r:id="rId4"/>
    <p:sldId id="271" r:id="rId5"/>
    <p:sldId id="269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986606-7C57-4169-9FDF-96E5F9AF2A7F}">
          <p14:sldIdLst>
            <p14:sldId id="257"/>
            <p14:sldId id="266"/>
            <p14:sldId id="270"/>
            <p14:sldId id="271"/>
            <p14:sldId id="269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Vietti" initials="MV" lastIdx="1" clrIdx="0">
    <p:extLst>
      <p:ext uri="{19B8F6BF-5375-455C-9EA6-DF929625EA0E}">
        <p15:presenceInfo xmlns:p15="http://schemas.microsoft.com/office/powerpoint/2012/main" userId="S-1-5-21-1105611304-2408815829-1021478431-32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9" autoAdjust="0"/>
  </p:normalViewPr>
  <p:slideViewPr>
    <p:cSldViewPr snapToGrid="0" snapToObjects="1">
      <p:cViewPr varScale="1">
        <p:scale>
          <a:sx n="122" d="100"/>
          <a:sy n="122" d="100"/>
        </p:scale>
        <p:origin x="102" y="2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617B0-0A75-4827-8518-6BCFC54BC89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EA1EDD-0E08-4CCA-BF1C-F5FF72162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A1EDD-0E08-4CCA-BF1C-F5FF721623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21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A1EDD-0E08-4CCA-BF1C-F5FF721623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53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805355"/>
            <a:ext cx="6517482" cy="161485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477362"/>
            <a:ext cx="6517482" cy="727318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4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4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5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64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9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2951766" cy="1517439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457201"/>
            <a:ext cx="4650122" cy="3886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1974639"/>
            <a:ext cx="2951767" cy="2368761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56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4451227" cy="1517441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457201"/>
            <a:ext cx="2441519" cy="3886200"/>
          </a:xfrm>
          <a:prstGeom prst="roundRect">
            <a:avLst>
              <a:gd name="adj" fmla="val 4943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1974639"/>
            <a:ext cx="4451212" cy="2368760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48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217030"/>
            <a:ext cx="7773324" cy="60870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523696"/>
            <a:ext cx="7366899" cy="2410602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3000000"/>
            </a:lightRig>
          </a:scene3d>
          <a:sp3d prstMaterial="powder">
            <a:bevelT w="0" h="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831546"/>
            <a:ext cx="7773339" cy="511854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52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2570434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153616"/>
            <a:ext cx="7773339" cy="1189785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14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244678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707524"/>
            <a:ext cx="6564224" cy="446091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solidFill>
                  <a:srgbClr val="E32526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279597"/>
            <a:ext cx="7773339" cy="10657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56562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rgbClr val="E32526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2451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rgbClr val="E32526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9797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1604041"/>
            <a:ext cx="7773339" cy="1883876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496751"/>
            <a:ext cx="7773339" cy="855483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2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2602525"/>
            <a:ext cx="6517482" cy="161485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4274532"/>
            <a:ext cx="6517482" cy="50066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2542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1203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1775320"/>
            <a:ext cx="2474232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207517"/>
            <a:ext cx="2474232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1775320"/>
            <a:ext cx="246864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207517"/>
            <a:ext cx="2477513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1775320"/>
            <a:ext cx="2478696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207517"/>
            <a:ext cx="2478696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1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458079"/>
            <a:ext cx="7773339" cy="12029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3153615"/>
            <a:ext cx="2472307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1775320"/>
            <a:ext cx="2472307" cy="1143000"/>
          </a:xfrm>
          <a:prstGeom prst="roundRect">
            <a:avLst>
              <a:gd name="adj" fmla="val 9363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3585811"/>
            <a:ext cx="2472307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3153615"/>
            <a:ext cx="247637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1775320"/>
            <a:ext cx="2477514" cy="1143000"/>
          </a:xfrm>
          <a:prstGeom prst="roundRect">
            <a:avLst>
              <a:gd name="adj" fmla="val 8841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3585811"/>
            <a:ext cx="2477514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3153615"/>
            <a:ext cx="247551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1775320"/>
            <a:ext cx="2478696" cy="1143000"/>
          </a:xfrm>
          <a:prstGeom prst="roundRect">
            <a:avLst>
              <a:gd name="adj" fmla="val 8841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3585809"/>
            <a:ext cx="2478790" cy="75759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399692"/>
            <a:ext cx="6517482" cy="422030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1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21423"/>
            <a:ext cx="7763814" cy="2052614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743093"/>
            <a:ext cx="7763814" cy="1026137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2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382952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775320"/>
            <a:ext cx="382905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1778263"/>
            <a:ext cx="3655106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rgbClr val="E4303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2288260"/>
            <a:ext cx="3829520" cy="20551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1778263"/>
            <a:ext cx="3661353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rgbClr val="E4303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2288260"/>
            <a:ext cx="3829051" cy="205514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5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268504"/>
            <a:ext cx="7773338" cy="1197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2" y="1579936"/>
            <a:ext cx="7773339" cy="2568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4262315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EA8B9455-8E91-9F4D-8612-E402DDBD5DAE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4262315"/>
            <a:ext cx="500466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4275535"/>
            <a:ext cx="57316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6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709" r:id="rId2"/>
    <p:sldLayoutId id="2147483708" r:id="rId3"/>
    <p:sldLayoutId id="2147483692" r:id="rId4"/>
    <p:sldLayoutId id="2147483711" r:id="rId5"/>
    <p:sldLayoutId id="214748371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10" r:id="rId12"/>
    <p:sldLayoutId id="2147483713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rgbClr val="E32526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rgbClr val="E32526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m/news/world-africa-29937465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Zimmermannland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The Southwestern Front of World War I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/>
              <a:t>Lesson by Will </a:t>
            </a:r>
            <a:r>
              <a:rPr lang="en-US" sz="1800" dirty="0" err="1"/>
              <a:t>Reimers</a:t>
            </a:r>
            <a:r>
              <a:rPr lang="en-US" sz="1800" dirty="0"/>
              <a:t>, </a:t>
            </a:r>
          </a:p>
          <a:p>
            <a:r>
              <a:rPr lang="en-US" sz="1800" dirty="0"/>
              <a:t>National WWI Museum and Memorial Teacher Fellow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23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Explore EQ2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Using the EQ2 documents, Create a Post-it Note Timeline of the U.S.-Mexico Relationship 1910-1916</a:t>
            </a:r>
          </a:p>
          <a:p>
            <a:pPr lvl="1"/>
            <a:r>
              <a:rPr lang="en-US" dirty="0"/>
              <a:t>Document 1-2</a:t>
            </a:r>
          </a:p>
          <a:p>
            <a:pPr lvl="1"/>
            <a:r>
              <a:rPr lang="en-US" dirty="0"/>
              <a:t>Document 3-4</a:t>
            </a:r>
          </a:p>
          <a:p>
            <a:pPr lvl="1"/>
            <a:r>
              <a:rPr lang="en-US" dirty="0"/>
              <a:t>Document 5-6</a:t>
            </a:r>
          </a:p>
          <a:p>
            <a:pPr lvl="1"/>
            <a:r>
              <a:rPr lang="en-US" dirty="0"/>
              <a:t>Document 7-8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Analyze each document for clues regarding the influences of</a:t>
            </a:r>
          </a:p>
          <a:p>
            <a:pPr lvl="1"/>
            <a:r>
              <a:rPr lang="en-US" dirty="0"/>
              <a:t>Geography</a:t>
            </a:r>
          </a:p>
          <a:p>
            <a:pPr lvl="1"/>
            <a:r>
              <a:rPr lang="en-US" dirty="0"/>
              <a:t>Society</a:t>
            </a:r>
          </a:p>
          <a:p>
            <a:pPr lvl="1"/>
            <a:r>
              <a:rPr lang="en-US" dirty="0"/>
              <a:t>Technology</a:t>
            </a:r>
          </a:p>
          <a:p>
            <a:pPr lvl="1"/>
            <a:r>
              <a:rPr lang="en-US" dirty="0"/>
              <a:t>Economics </a:t>
            </a:r>
          </a:p>
          <a:p>
            <a:pPr lvl="1"/>
            <a:r>
              <a:rPr lang="en-US" dirty="0"/>
              <a:t>Politics </a:t>
            </a:r>
          </a:p>
          <a:p>
            <a:r>
              <a:rPr lang="en-US" dirty="0"/>
              <a:t>Cite your sources.</a:t>
            </a:r>
          </a:p>
          <a:p>
            <a:r>
              <a:rPr lang="en-US" dirty="0"/>
              <a:t>Prepare to discuss your findings with partners and the 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0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EQ3: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465637"/>
            <a:ext cx="7772870" cy="256808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did Americans in </a:t>
            </a:r>
            <a:r>
              <a:rPr lang="en-US" sz="2400" dirty="0" err="1"/>
              <a:t>Zimmermannland</a:t>
            </a:r>
            <a:r>
              <a:rPr lang="en-US" sz="2400" dirty="0"/>
              <a:t> (Arizona, New Mexico, and Texas) react to the Zimmermann Telegram during 1917-1919?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6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155208"/>
            <a:ext cx="7772870" cy="330117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Using the EQ3 documents, draw a cartoon illustrating the impact of the Zimmermann Note  on Arizona, New Mexico, and Texas 1917-1919.</a:t>
            </a:r>
          </a:p>
          <a:p>
            <a:pPr lvl="1"/>
            <a:r>
              <a:rPr lang="en-US" dirty="0"/>
              <a:t>Document 9-10</a:t>
            </a:r>
          </a:p>
          <a:p>
            <a:pPr lvl="1"/>
            <a:r>
              <a:rPr lang="en-US" dirty="0"/>
              <a:t>Document 11-12</a:t>
            </a:r>
          </a:p>
          <a:p>
            <a:pPr lvl="1"/>
            <a:r>
              <a:rPr lang="en-US" dirty="0"/>
              <a:t>Document 13-14</a:t>
            </a:r>
          </a:p>
          <a:p>
            <a:pPr lvl="1"/>
            <a:r>
              <a:rPr lang="en-US" dirty="0"/>
              <a:t>Document 15-16</a:t>
            </a:r>
          </a:p>
          <a:p>
            <a:r>
              <a:rPr lang="en-US" dirty="0"/>
              <a:t>Analyze each document for clues regarding the influences of</a:t>
            </a:r>
          </a:p>
          <a:p>
            <a:pPr lvl="1"/>
            <a:r>
              <a:rPr lang="en-US" dirty="0"/>
              <a:t>Geography</a:t>
            </a:r>
          </a:p>
          <a:p>
            <a:pPr lvl="1"/>
            <a:r>
              <a:rPr lang="en-US" dirty="0"/>
              <a:t>Society</a:t>
            </a:r>
          </a:p>
          <a:p>
            <a:pPr lvl="1"/>
            <a:r>
              <a:rPr lang="en-US" dirty="0"/>
              <a:t>Technology</a:t>
            </a:r>
          </a:p>
          <a:p>
            <a:pPr lvl="1"/>
            <a:r>
              <a:rPr lang="en-US" dirty="0"/>
              <a:t>Economics </a:t>
            </a:r>
          </a:p>
          <a:p>
            <a:pPr lvl="1"/>
            <a:r>
              <a:rPr lang="en-US" dirty="0"/>
              <a:t>Politics </a:t>
            </a:r>
          </a:p>
          <a:p>
            <a:r>
              <a:rPr lang="en-US" dirty="0"/>
              <a:t>Cite your sources as subtext inside the cartoon.</a:t>
            </a:r>
          </a:p>
          <a:p>
            <a:r>
              <a:rPr lang="en-US" dirty="0"/>
              <a:t>Prepare to discuss your illustration with partners and the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7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EQ4: 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375927"/>
            <a:ext cx="7772870" cy="256808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To what extent do these events influence </a:t>
            </a:r>
            <a:br>
              <a:rPr lang="en-US" sz="2400" dirty="0"/>
            </a:br>
            <a:r>
              <a:rPr lang="en-US" sz="2400" dirty="0"/>
              <a:t>U.S.-Mexico relations today?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907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165720"/>
            <a:ext cx="7772870" cy="33432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Using your prior knowledge, draw a Bubble Thinking Map connecting historical issues in </a:t>
            </a:r>
            <a:r>
              <a:rPr lang="en-US" dirty="0" err="1"/>
              <a:t>Zimmermannland</a:t>
            </a:r>
            <a:r>
              <a:rPr lang="en-US" dirty="0"/>
              <a:t> to issues on the U.S.-Mexico border today.</a:t>
            </a:r>
          </a:p>
          <a:p>
            <a:r>
              <a:rPr lang="en-US" dirty="0"/>
              <a:t>Analyze your document for clues regarding the influences of</a:t>
            </a:r>
          </a:p>
          <a:p>
            <a:pPr lvl="1"/>
            <a:r>
              <a:rPr lang="en-US" dirty="0"/>
              <a:t>Geography</a:t>
            </a:r>
          </a:p>
          <a:p>
            <a:pPr lvl="1"/>
            <a:r>
              <a:rPr lang="en-US" dirty="0"/>
              <a:t>Society</a:t>
            </a:r>
          </a:p>
          <a:p>
            <a:pPr lvl="1"/>
            <a:r>
              <a:rPr lang="en-US" dirty="0"/>
              <a:t>Technology</a:t>
            </a:r>
          </a:p>
          <a:p>
            <a:pPr lvl="1"/>
            <a:r>
              <a:rPr lang="en-US" dirty="0"/>
              <a:t>Economics </a:t>
            </a:r>
          </a:p>
          <a:p>
            <a:pPr lvl="1"/>
            <a:r>
              <a:rPr lang="en-US" dirty="0"/>
              <a:t>Politics </a:t>
            </a:r>
          </a:p>
          <a:p>
            <a:r>
              <a:rPr lang="en-US" dirty="0"/>
              <a:t>Cite your sources, if known.</a:t>
            </a:r>
          </a:p>
          <a:p>
            <a:r>
              <a:rPr lang="en-US" dirty="0"/>
              <a:t>Compare your findings using a virtual field trip.</a:t>
            </a:r>
          </a:p>
          <a:p>
            <a:pPr lvl="1"/>
            <a:r>
              <a:rPr lang="en-US" dirty="0"/>
              <a:t>BBC </a:t>
            </a:r>
            <a:r>
              <a:rPr lang="en-US" dirty="0" err="1"/>
              <a:t>Mundo</a:t>
            </a:r>
            <a:r>
              <a:rPr lang="en-US" dirty="0"/>
              <a:t> Clip  </a:t>
            </a:r>
            <a:r>
              <a:rPr lang="en-US" dirty="0">
                <a:latin typeface="Tw Cen MT" panose="020B0602020104020603" pitchFamily="34" charset="0"/>
                <a:hlinkClick r:id="rId2"/>
              </a:rPr>
              <a:t>http://www.bbc.com/news/world-africa-29937465</a:t>
            </a:r>
            <a:endParaRPr lang="en-US" dirty="0">
              <a:latin typeface="Tw Cen MT" panose="020B06020201040206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22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sz="quarter" idx="13"/>
          </p:nvPr>
        </p:nvSpPr>
        <p:spPr>
          <a:xfrm>
            <a:off x="685800" y="1465637"/>
            <a:ext cx="7772870" cy="2948707"/>
          </a:xfrm>
        </p:spPr>
        <p:txBody>
          <a:bodyPr/>
          <a:lstStyle/>
          <a:p>
            <a:r>
              <a:rPr lang="en-US" sz="2000" dirty="0"/>
              <a:t>Return to EQ1- To what extent was the inherent threat of the Zimmermann Note a reality in 1917-1919? </a:t>
            </a:r>
            <a:br>
              <a:rPr lang="en-US" sz="2000" dirty="0"/>
            </a:br>
            <a:r>
              <a:rPr lang="en-US" sz="2000" dirty="0"/>
              <a:t>Explain your analysis.</a:t>
            </a:r>
            <a:br>
              <a:rPr lang="en-US" sz="1200" dirty="0"/>
            </a:br>
            <a:endParaRPr lang="en-US" sz="1200" dirty="0"/>
          </a:p>
          <a:p>
            <a:r>
              <a:rPr lang="en-US" sz="2000" dirty="0"/>
              <a:t>Record your answer and submit for today’s class credit.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71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sz="quarter" idx="13"/>
          </p:nvPr>
        </p:nvSpPr>
        <p:spPr>
          <a:xfrm>
            <a:off x="685800" y="1623974"/>
            <a:ext cx="7772870" cy="279037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Portillo, Ernesto, Jr. "He Was 10, but Battle of Ambos Nogales Is Still Vivid. "</a:t>
            </a:r>
            <a:r>
              <a:rPr lang="en-US" sz="1600" i="1" dirty="0"/>
              <a:t>Arizona Daily Star</a:t>
            </a:r>
            <a:r>
              <a:rPr lang="en-US" sz="1600" dirty="0"/>
              <a:t>. Arizona Daily Star, 21 Mar. 2010. Web. 17 Mar. 2015. &lt;http://tucson.com/news/local/he-was-but-battle-of-ambos-nogales-is-still-vivid/article_239b2df1-57ff-5fcf-8525-89132ac21f20.html&gt;.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8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Zimmermannland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The Southwestern Front of World War I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3024539" y="1330634"/>
            <a:ext cx="3094923" cy="306397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083" y="4671885"/>
            <a:ext cx="707130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SzPct val="100000"/>
            </a:pPr>
            <a:r>
              <a:rPr lang="en-US" sz="1200" dirty="0">
                <a:solidFill>
                  <a:schemeClr val="bg1"/>
                </a:solidFill>
                <a:latin typeface="Tw Cen MT" panose="020B0602020104020603" pitchFamily="34" charset="0"/>
              </a:rPr>
              <a:t>Knott, John. "The Temptation." Cartoon. In </a:t>
            </a:r>
            <a:r>
              <a:rPr lang="en-US" sz="1200" i="1" dirty="0">
                <a:solidFill>
                  <a:schemeClr val="bg1"/>
                </a:solidFill>
                <a:latin typeface="Tw Cen MT" panose="020B0602020104020603" pitchFamily="34" charset="0"/>
              </a:rPr>
              <a:t>War Cartoons by Knott</a:t>
            </a:r>
            <a:r>
              <a:rPr lang="en-US" sz="1200" dirty="0">
                <a:solidFill>
                  <a:schemeClr val="bg1"/>
                </a:solidFill>
                <a:latin typeface="Tw Cen MT" panose="020B0602020104020603" pitchFamily="34" charset="0"/>
              </a:rPr>
              <a:t>. Self Published.  </a:t>
            </a:r>
          </a:p>
          <a:p>
            <a:pPr>
              <a:lnSpc>
                <a:spcPct val="90000"/>
              </a:lnSpc>
              <a:buSzPct val="100000"/>
            </a:pPr>
            <a:r>
              <a:rPr lang="en-US" sz="1200" dirty="0">
                <a:solidFill>
                  <a:schemeClr val="bg1"/>
                </a:solidFill>
                <a:latin typeface="Tw Cen MT" panose="020B0602020104020603" pitchFamily="34" charset="0"/>
              </a:rPr>
              <a:t>"Book, 2010.10.0" (Kansas City, Mo.: National WWI Museum and Memorial).</a:t>
            </a:r>
          </a:p>
        </p:txBody>
      </p:sp>
    </p:spTree>
    <p:extLst>
      <p:ext uri="{BB962C8B-B14F-4D97-AF65-F5344CB8AC3E}">
        <p14:creationId xmlns:p14="http://schemas.microsoft.com/office/powerpoint/2010/main" val="2793281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218271"/>
            <a:ext cx="7772870" cy="3154031"/>
          </a:xfrm>
        </p:spPr>
        <p:txBody>
          <a:bodyPr>
            <a:normAutofit fontScale="92500"/>
          </a:bodyPr>
          <a:lstStyle/>
          <a:p>
            <a:r>
              <a:rPr lang="en-US" sz="1800" dirty="0"/>
              <a:t>Explore the increasing dissonance in U.S.-Mexico relations 1910-1916</a:t>
            </a:r>
          </a:p>
          <a:p>
            <a:pPr lvl="1"/>
            <a:r>
              <a:rPr lang="en-US" sz="1800" dirty="0"/>
              <a:t>Geography, Society, Technology, Economics &amp; Politics</a:t>
            </a:r>
          </a:p>
          <a:p>
            <a:r>
              <a:rPr lang="en-US" sz="1800" dirty="0"/>
              <a:t>Investigate the impacts of the Zimmermann Note on residents of Arizona, New Mexico, and Texas 1917-1919</a:t>
            </a:r>
          </a:p>
          <a:p>
            <a:pPr lvl="1"/>
            <a:r>
              <a:rPr lang="en-US" sz="1800" dirty="0"/>
              <a:t>G.S.T.E.P.</a:t>
            </a:r>
          </a:p>
          <a:p>
            <a:r>
              <a:rPr lang="en-US" sz="1800" dirty="0"/>
              <a:t>Explain the continuing influence of this era on U.S.-Mexico </a:t>
            </a:r>
            <a:br>
              <a:rPr lang="en-US" sz="1800" dirty="0"/>
            </a:br>
            <a:r>
              <a:rPr lang="en-US" sz="1800" dirty="0"/>
              <a:t>relations today</a:t>
            </a:r>
          </a:p>
          <a:p>
            <a:pPr lvl="1"/>
            <a:r>
              <a:rPr lang="en-US" sz="1800" dirty="0"/>
              <a:t>G.S.T.E.P.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85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333886"/>
            <a:ext cx="7772870" cy="2568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National Council for Social Studies C3 Framework Inquiry Arc</a:t>
            </a:r>
          </a:p>
          <a:p>
            <a:pPr lvl="1"/>
            <a:r>
              <a:rPr lang="en-US" sz="2400" dirty="0"/>
              <a:t>Develop Questions</a:t>
            </a:r>
          </a:p>
          <a:p>
            <a:pPr lvl="1"/>
            <a:r>
              <a:rPr lang="en-US" sz="2400" dirty="0"/>
              <a:t>Apply Disciplinary Tools</a:t>
            </a:r>
          </a:p>
          <a:p>
            <a:pPr lvl="1"/>
            <a:r>
              <a:rPr lang="en-US" sz="2400" dirty="0"/>
              <a:t>Evaluate Sources/Evidence</a:t>
            </a:r>
          </a:p>
          <a:p>
            <a:pPr lvl="1"/>
            <a:r>
              <a:rPr lang="en-US" sz="2400" dirty="0"/>
              <a:t>Communicate Conclusions</a:t>
            </a:r>
          </a:p>
        </p:txBody>
      </p:sp>
    </p:spTree>
    <p:extLst>
      <p:ext uri="{BB962C8B-B14F-4D97-AF65-F5344CB8AC3E}">
        <p14:creationId xmlns:p14="http://schemas.microsoft.com/office/powerpoint/2010/main" val="339369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85800" y="1345996"/>
            <a:ext cx="7772870" cy="2776685"/>
          </a:xfrm>
        </p:spPr>
        <p:txBody>
          <a:bodyPr>
            <a:noAutofit/>
          </a:bodyPr>
          <a:lstStyle/>
          <a:p>
            <a:pPr marL="731520" lvl="1" indent="-457200">
              <a:buAutoNum type="arabicParenR"/>
            </a:pPr>
            <a:r>
              <a:rPr lang="en-US" sz="1600" dirty="0"/>
              <a:t>To what extent was the inherent threat of the Zimmermann Note a reality in 1917-1919?  </a:t>
            </a:r>
            <a:r>
              <a:rPr lang="en-US" sz="1600" dirty="0">
                <a:solidFill>
                  <a:schemeClr val="tx1"/>
                </a:solidFill>
              </a:rPr>
              <a:t>(U.S., Mexico, Germany Point of View)</a:t>
            </a:r>
          </a:p>
          <a:p>
            <a:pPr marL="731520" lvl="1" indent="-457200">
              <a:buAutoNum type="arabicParenR"/>
            </a:pPr>
            <a:r>
              <a:rPr lang="en-US" sz="1600" dirty="0"/>
              <a:t>How did US-Mexico relations evolve over the course of the Mexican Revolution 1910-1916?</a:t>
            </a:r>
          </a:p>
          <a:p>
            <a:pPr marL="731520" lvl="1" indent="-457200">
              <a:buAutoNum type="arabicParenR"/>
            </a:pPr>
            <a:r>
              <a:rPr lang="en-US" sz="1600" dirty="0"/>
              <a:t>How did Americans in </a:t>
            </a:r>
            <a:r>
              <a:rPr lang="en-US" sz="1600" dirty="0" err="1"/>
              <a:t>Zimmermannland</a:t>
            </a:r>
            <a:r>
              <a:rPr lang="en-US" sz="1600" dirty="0"/>
              <a:t> react to the Zimmermann Telegram during 1917-1919?  </a:t>
            </a:r>
            <a:r>
              <a:rPr lang="en-US" sz="1600" dirty="0">
                <a:solidFill>
                  <a:schemeClr val="tx1"/>
                </a:solidFill>
              </a:rPr>
              <a:t>(AZ, NM, TX Point of View)</a:t>
            </a:r>
          </a:p>
          <a:p>
            <a:pPr marL="731520" lvl="1" indent="-457200">
              <a:buFont typeface="Consolas" pitchFamily="49" charset="0"/>
              <a:buAutoNum type="arabicParenR"/>
            </a:pPr>
            <a:r>
              <a:rPr lang="en-US" sz="1600" dirty="0"/>
              <a:t>To what extent do these events influence U.S.-Mexico relations today? </a:t>
            </a:r>
            <a:r>
              <a:rPr lang="en-US" sz="1600" dirty="0">
                <a:solidFill>
                  <a:schemeClr val="tx1"/>
                </a:solidFill>
              </a:rPr>
              <a:t>(U.S., Mexico Point of View)</a:t>
            </a:r>
          </a:p>
        </p:txBody>
      </p:sp>
    </p:spTree>
    <p:extLst>
      <p:ext uri="{BB962C8B-B14F-4D97-AF65-F5344CB8AC3E}">
        <p14:creationId xmlns:p14="http://schemas.microsoft.com/office/powerpoint/2010/main" val="65465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EQ1: THREAT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/>
              <a:t>To what extent was the inherent threat of the Zimmermann Note a reality in 1917-1919?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43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36" y="190991"/>
            <a:ext cx="7773338" cy="1197133"/>
          </a:xfrm>
        </p:spPr>
        <p:txBody>
          <a:bodyPr/>
          <a:lstStyle/>
          <a:p>
            <a:r>
              <a:rPr lang="en-US" dirty="0"/>
              <a:t>Battle of Ambos Nogales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0736" y="1133856"/>
            <a:ext cx="7773338" cy="33645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August 1918, on the US-Mexico Border</a:t>
            </a:r>
          </a:p>
          <a:p>
            <a:pPr lvl="1"/>
            <a:r>
              <a:rPr lang="en-US" dirty="0" err="1"/>
              <a:t>AugUST</a:t>
            </a:r>
            <a:r>
              <a:rPr lang="en-US" dirty="0"/>
              <a:t> 15, U.S. forces receive anonymous letter that Germans are instructing </a:t>
            </a:r>
            <a:r>
              <a:rPr lang="en-US" dirty="0" err="1"/>
              <a:t>Pancho</a:t>
            </a:r>
            <a:r>
              <a:rPr lang="en-US" dirty="0"/>
              <a:t> Villa’s forces at Nogales, Sonora</a:t>
            </a:r>
          </a:p>
          <a:p>
            <a:pPr lvl="2"/>
            <a:r>
              <a:rPr lang="en-US" dirty="0"/>
              <a:t>States German military directed attack planned for August 25</a:t>
            </a:r>
          </a:p>
          <a:p>
            <a:pPr lvl="1"/>
            <a:r>
              <a:rPr lang="en-US" dirty="0"/>
              <a:t>US Army intelligence investigations confirm most facts of letter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Mexicans digging trenches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Frequent Mexican patrols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Increasing hostility at Nogales Sonora to Nogales Arizona by Mexican Guards </a:t>
            </a:r>
          </a:p>
          <a:p>
            <a:pPr lvl="1"/>
            <a:r>
              <a:rPr lang="en-US" dirty="0"/>
              <a:t>16:10 hours, August 27, 1918</a:t>
            </a:r>
          </a:p>
          <a:p>
            <a:pPr lvl="2"/>
            <a:r>
              <a:rPr lang="en-US" dirty="0"/>
              <a:t>Mexican national ignores US Customs inspector Arthur G Barber and continues into US</a:t>
            </a:r>
          </a:p>
          <a:p>
            <a:pPr lvl="2"/>
            <a:r>
              <a:rPr lang="en-US" dirty="0"/>
              <a:t>Barber gives chase with pistol drawn, accompanied by Pvt. </a:t>
            </a:r>
            <a:r>
              <a:rPr lang="en-US" dirty="0" err="1"/>
              <a:t>Klint</a:t>
            </a:r>
            <a:r>
              <a:rPr lang="en-US" dirty="0"/>
              <a:t>, Company H of U.S. 35</a:t>
            </a:r>
            <a:r>
              <a:rPr lang="en-US" baseline="30000" dirty="0"/>
              <a:t>th</a:t>
            </a:r>
            <a:r>
              <a:rPr lang="en-US" dirty="0"/>
              <a:t> Infantry</a:t>
            </a:r>
          </a:p>
          <a:p>
            <a:pPr lvl="2"/>
            <a:r>
              <a:rPr lang="en-US" dirty="0"/>
              <a:t>Pvt. </a:t>
            </a:r>
            <a:r>
              <a:rPr lang="en-US" dirty="0" err="1"/>
              <a:t>Klint</a:t>
            </a:r>
            <a:r>
              <a:rPr lang="en-US" dirty="0"/>
              <a:t> struck and killed by gunfire from Mexican side of border causing other members of Company H to return fire. (Ft. Huachuca Museum)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399" y="4671325"/>
            <a:ext cx="5008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Portillo, Ernesto, Jr. "He Was 10, but Battle of Ambos Nogales Is Still Vivid."</a:t>
            </a:r>
          </a:p>
          <a:p>
            <a:r>
              <a:rPr lang="en-US" sz="1200" dirty="0">
                <a:solidFill>
                  <a:schemeClr val="bg1"/>
                </a:solidFill>
              </a:rPr>
              <a:t>Arizona Daily Star, 21 Mar. 2010.</a:t>
            </a:r>
          </a:p>
        </p:txBody>
      </p:sp>
    </p:spTree>
    <p:extLst>
      <p:ext uri="{BB962C8B-B14F-4D97-AF65-F5344CB8AC3E}">
        <p14:creationId xmlns:p14="http://schemas.microsoft.com/office/powerpoint/2010/main" val="483300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Battle of Ambos Nogales, Continued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77978" y="1469096"/>
            <a:ext cx="4236872" cy="296626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400" dirty="0"/>
              <a:t>16:10 hours, August 27, 1918</a:t>
            </a:r>
            <a:br>
              <a:rPr lang="en-US" sz="300" dirty="0"/>
            </a:br>
            <a:endParaRPr lang="en-US" sz="300" dirty="0"/>
          </a:p>
          <a:p>
            <a:pPr lvl="2"/>
            <a:r>
              <a:rPr lang="en-US" dirty="0"/>
              <a:t>Mexican national ignores US Customs inspector Arthur G Barber and continues into U.S.</a:t>
            </a:r>
          </a:p>
          <a:p>
            <a:pPr lvl="2"/>
            <a:r>
              <a:rPr lang="en-US" dirty="0"/>
              <a:t>Barber gives chase with pistol drawn, accompanied by Pvt. </a:t>
            </a:r>
            <a:r>
              <a:rPr lang="en-US" dirty="0" err="1"/>
              <a:t>Klint</a:t>
            </a:r>
            <a:r>
              <a:rPr lang="en-US" dirty="0"/>
              <a:t>, Company H of U.S. 35</a:t>
            </a:r>
            <a:r>
              <a:rPr lang="en-US" baseline="30000" dirty="0"/>
              <a:t>th</a:t>
            </a:r>
            <a:r>
              <a:rPr lang="en-US" dirty="0"/>
              <a:t> Infantry</a:t>
            </a:r>
          </a:p>
          <a:p>
            <a:pPr lvl="2"/>
            <a:r>
              <a:rPr lang="en-US" dirty="0"/>
              <a:t>Pvt. </a:t>
            </a:r>
            <a:r>
              <a:rPr lang="en-US" dirty="0" err="1"/>
              <a:t>Klint</a:t>
            </a:r>
            <a:r>
              <a:rPr lang="en-US" dirty="0"/>
              <a:t> struck and killed by gunfire from Mexican side of border causing other members of Company H to return fire. </a:t>
            </a:r>
            <a:br>
              <a:rPr lang="en-US" dirty="0"/>
            </a:br>
            <a:r>
              <a:rPr lang="en-US" dirty="0"/>
              <a:t>(Ft. Huachuca Museum)</a:t>
            </a:r>
          </a:p>
          <a:p>
            <a:endParaRPr lang="en-US" dirty="0"/>
          </a:p>
        </p:txBody>
      </p:sp>
      <p:pic>
        <p:nvPicPr>
          <p:cNvPr id="8" name="Picture 2" descr="He was 10, but Battle of Ambos Nogales is still vivid   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296" y="1470025"/>
            <a:ext cx="1864288" cy="256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ak-cache.legacy.net/legacy/images/Cobrands/Tucson/Photos/0007171301-01_0210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030" y="1466124"/>
            <a:ext cx="1191611" cy="141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824682" y="2926501"/>
            <a:ext cx="2012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“My mother took the mattresses and had us hide under them. … We could hear the bullets ricocheting off the alley.”</a:t>
            </a:r>
          </a:p>
          <a:p>
            <a:r>
              <a:rPr lang="en-US" sz="1200" dirty="0"/>
              <a:t>- Ernesto Celaya Serna (L) with brother Francisco of Nogales, AZ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399" y="4671325"/>
            <a:ext cx="5008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Portillo, Ernesto, Jr. "He Was 10, but Battle of Ambos Nogales Is Still Vivid."</a:t>
            </a:r>
          </a:p>
          <a:p>
            <a:r>
              <a:rPr lang="en-US" sz="1200" dirty="0">
                <a:solidFill>
                  <a:schemeClr val="bg1"/>
                </a:solidFill>
              </a:rPr>
              <a:t>Arizona Daily Star, 21 Mar. 2010.</a:t>
            </a:r>
          </a:p>
        </p:txBody>
      </p:sp>
    </p:spTree>
    <p:extLst>
      <p:ext uri="{BB962C8B-B14F-4D97-AF65-F5344CB8AC3E}">
        <p14:creationId xmlns:p14="http://schemas.microsoft.com/office/powerpoint/2010/main" val="24884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EQ2: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How did U.S.-Mexico relations evolve over the course of the Mexican Revolution 1910-1916?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700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Custom 3">
      <a:dk1>
        <a:sysClr val="windowText" lastClr="000000"/>
      </a:dk1>
      <a:lt1>
        <a:sysClr val="window" lastClr="FFFFFF"/>
      </a:lt1>
      <a:dk2>
        <a:srgbClr val="3F3F3F"/>
      </a:dk2>
      <a:lt2>
        <a:srgbClr val="F2F2F2"/>
      </a:lt2>
      <a:accent1>
        <a:srgbClr val="4C9BC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969696"/>
      </a:hlink>
      <a:folHlink>
        <a:srgbClr val="969696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756</Words>
  <Application>Microsoft Office PowerPoint</Application>
  <PresentationFormat>On-screen Show (16:9)</PresentationFormat>
  <Paragraphs>101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Consolas</vt:lpstr>
      <vt:lpstr>Tw Cen MT</vt:lpstr>
      <vt:lpstr>Droplet</vt:lpstr>
      <vt:lpstr>Zimmermannland:  The Southwestern Front of World War I</vt:lpstr>
      <vt:lpstr>Zimmermannland:  The Southwestern Front of World War I</vt:lpstr>
      <vt:lpstr>Objectives</vt:lpstr>
      <vt:lpstr>Standards</vt:lpstr>
      <vt:lpstr>Essential Questions</vt:lpstr>
      <vt:lpstr>EQ1: THREAT ASSESSMENT</vt:lpstr>
      <vt:lpstr>Battle of Ambos Nogales</vt:lpstr>
      <vt:lpstr>Battle of Ambos Nogales, Continued</vt:lpstr>
      <vt:lpstr>EQ2: CONTEXT</vt:lpstr>
      <vt:lpstr>Explore EQ2</vt:lpstr>
      <vt:lpstr>EQ3: IMPACT</vt:lpstr>
      <vt:lpstr>Investigate</vt:lpstr>
      <vt:lpstr>EQ4: CONNECT</vt:lpstr>
      <vt:lpstr>Connect</vt:lpstr>
      <vt:lpstr>Wrap Up</vt:lpstr>
      <vt:lpstr>References</vt:lpstr>
    </vt:vector>
  </TitlesOfParts>
  <Company>The National World War 1 Museum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Spilker</dc:creator>
  <cp:lastModifiedBy>Liesl Christman</cp:lastModifiedBy>
  <cp:revision>39</cp:revision>
  <cp:lastPrinted>2017-02-16T19:38:28Z</cp:lastPrinted>
  <dcterms:created xsi:type="dcterms:W3CDTF">2016-02-11T22:20:01Z</dcterms:created>
  <dcterms:modified xsi:type="dcterms:W3CDTF">2017-02-20T19:24:50Z</dcterms:modified>
</cp:coreProperties>
</file>