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23"/>
  </p:notesMasterIdLst>
  <p:sldIdLst>
    <p:sldId id="265" r:id="rId2"/>
    <p:sldId id="275" r:id="rId3"/>
    <p:sldId id="270" r:id="rId4"/>
    <p:sldId id="269" r:id="rId5"/>
    <p:sldId id="278" r:id="rId6"/>
    <p:sldId id="277" r:id="rId7"/>
    <p:sldId id="271" r:id="rId8"/>
    <p:sldId id="279" r:id="rId9"/>
    <p:sldId id="280" r:id="rId10"/>
    <p:sldId id="281" r:id="rId11"/>
    <p:sldId id="266" r:id="rId12"/>
    <p:sldId id="283" r:id="rId13"/>
    <p:sldId id="285" r:id="rId14"/>
    <p:sldId id="282" r:id="rId15"/>
    <p:sldId id="284" r:id="rId16"/>
    <p:sldId id="286" r:id="rId17"/>
    <p:sldId id="287" r:id="rId18"/>
    <p:sldId id="288" r:id="rId19"/>
    <p:sldId id="272" r:id="rId20"/>
    <p:sldId id="273" r:id="rId21"/>
    <p:sldId id="274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986606-7C57-4169-9FDF-96E5F9AF2A7F}">
          <p14:sldIdLst>
            <p14:sldId id="265"/>
            <p14:sldId id="275"/>
            <p14:sldId id="270"/>
            <p14:sldId id="269"/>
            <p14:sldId id="278"/>
            <p14:sldId id="277"/>
            <p14:sldId id="271"/>
            <p14:sldId id="279"/>
            <p14:sldId id="280"/>
            <p14:sldId id="281"/>
            <p14:sldId id="266"/>
            <p14:sldId id="283"/>
            <p14:sldId id="285"/>
            <p14:sldId id="282"/>
            <p14:sldId id="284"/>
            <p14:sldId id="286"/>
            <p14:sldId id="287"/>
            <p14:sldId id="288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79" autoAdjust="0"/>
  </p:normalViewPr>
  <p:slideViewPr>
    <p:cSldViewPr snapToGrid="0" snapToObjects="1">
      <p:cViewPr varScale="1">
        <p:scale>
          <a:sx n="131" d="100"/>
          <a:sy n="131" d="100"/>
        </p:scale>
        <p:origin x="84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F617B0-0A75-4827-8518-6BCFC54BC89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EA1EDD-0E08-4CCA-BF1C-F5FF72162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1EDD-0E08-4CCA-BF1C-F5FF721623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1EDD-0E08-4CCA-BF1C-F5FF721623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7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59" y="1805355"/>
            <a:ext cx="6517482" cy="1614853"/>
          </a:xfrm>
        </p:spPr>
        <p:txBody>
          <a:bodyPr anchor="b">
            <a:norm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Thinking like a historian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59" y="3477362"/>
            <a:ext cx="6517482" cy="727318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894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4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6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93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5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3000000"/>
            </a:lightRig>
          </a:scene3d>
          <a:sp3d prstMaterial="powder">
            <a:bevelT w="0" h="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52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1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>
                <a:solidFill>
                  <a:srgbClr val="E32526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rgbClr val="E32526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rgbClr val="E32526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797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2602525"/>
            <a:ext cx="6517482" cy="161485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4274532"/>
            <a:ext cx="6517482" cy="50066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42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rgbClr val="E3252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4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399692"/>
            <a:ext cx="6517482" cy="422030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2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rgbClr val="E4303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rgbClr val="E4303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268504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1579936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26231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A8B9455-8E91-9F4D-8612-E402DDBD5DAE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262315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275535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551C6842-06A8-FA43-9195-7D3A1BDF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9" r:id="rId2"/>
    <p:sldLayoutId id="2147483708" r:id="rId3"/>
    <p:sldLayoutId id="2147483692" r:id="rId4"/>
    <p:sldLayoutId id="2147483711" r:id="rId5"/>
    <p:sldLayoutId id="214748371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10" r:id="rId12"/>
    <p:sldLayoutId id="2147483713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rgbClr val="E32526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rgbClr val="E32526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Thinking like a historian: Artifacts tell trench tales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Lesson by John </a:t>
            </a:r>
            <a:r>
              <a:rPr lang="en-US" dirty="0" err="1"/>
              <a:t>heeg</a:t>
            </a:r>
            <a:r>
              <a:rPr lang="en-US" dirty="0"/>
              <a:t>, national </a:t>
            </a:r>
            <a:r>
              <a:rPr lang="en-US" dirty="0" err="1"/>
              <a:t>wwi</a:t>
            </a:r>
            <a:r>
              <a:rPr lang="en-US" dirty="0"/>
              <a:t> museum and memorial teacher fellow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Digging new trenches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05" y="1186650"/>
            <a:ext cx="4927192" cy="3229989"/>
          </a:xfrm>
        </p:spPr>
      </p:pic>
      <p:sp>
        <p:nvSpPr>
          <p:cNvPr id="5" name="TextBox 4"/>
          <p:cNvSpPr txBox="1"/>
          <p:nvPr/>
        </p:nvSpPr>
        <p:spPr>
          <a:xfrm>
            <a:off x="-47767" y="4604914"/>
            <a:ext cx="6840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 “Digging a trench, Camp Hancock photo, 1983.49.16”  (Kansas City, MO; The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352541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cooties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653083"/>
            <a:ext cx="73220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“Three unidentified soldiers picking lice from shirts photo, 1986.2.43” (Kansas City, MO: National WWI Museum and Memorial).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6" y="1121231"/>
            <a:ext cx="4281018" cy="30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1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Dinner in the trenches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99" y="1138278"/>
            <a:ext cx="4336203" cy="3259321"/>
          </a:xfrm>
        </p:spPr>
      </p:pic>
      <p:sp>
        <p:nvSpPr>
          <p:cNvPr id="6" name="TextBox 5"/>
          <p:cNvSpPr txBox="1"/>
          <p:nvPr/>
        </p:nvSpPr>
        <p:spPr>
          <a:xfrm>
            <a:off x="-54591" y="4643363"/>
            <a:ext cx="6910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 “Canadians Wounded at Hill 10 eating, photo, 1997.19.15”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144721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68504"/>
            <a:ext cx="7773338" cy="564009"/>
          </a:xfrm>
        </p:spPr>
        <p:txBody>
          <a:bodyPr/>
          <a:lstStyle/>
          <a:p>
            <a:r>
              <a:rPr lang="en-US" dirty="0"/>
              <a:t>DINNER IN A FRENCH TRENCH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43" y="777922"/>
            <a:ext cx="2782465" cy="3660071"/>
          </a:xfrm>
        </p:spPr>
      </p:pic>
      <p:sp>
        <p:nvSpPr>
          <p:cNvPr id="5" name="TextBox 4"/>
          <p:cNvSpPr txBox="1"/>
          <p:nvPr/>
        </p:nvSpPr>
        <p:spPr>
          <a:xfrm>
            <a:off x="0" y="4681624"/>
            <a:ext cx="6200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“French soldiers in a trench photo 1976.227.30”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60467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BATTLE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39" y="1120215"/>
            <a:ext cx="5474293" cy="3280670"/>
          </a:xfrm>
        </p:spPr>
      </p:pic>
      <p:sp>
        <p:nvSpPr>
          <p:cNvPr id="5" name="TextBox 4"/>
          <p:cNvSpPr txBox="1"/>
          <p:nvPr/>
        </p:nvSpPr>
        <p:spPr>
          <a:xfrm>
            <a:off x="0" y="4604332"/>
            <a:ext cx="799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“German Machine Gunners Retreating (Belleau Wood) photo, 1981.107.146”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265551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98" y="1155658"/>
            <a:ext cx="4598005" cy="3334888"/>
          </a:xfrm>
        </p:spPr>
      </p:pic>
      <p:sp>
        <p:nvSpPr>
          <p:cNvPr id="6" name="TextBox 5"/>
          <p:cNvSpPr txBox="1"/>
          <p:nvPr/>
        </p:nvSpPr>
        <p:spPr>
          <a:xfrm>
            <a:off x="0" y="4662251"/>
            <a:ext cx="6380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“French soldiers in gas masks photo, 1976.227.39”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120276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Dugouts, north of </a:t>
            </a:r>
            <a:r>
              <a:rPr lang="en-US" dirty="0" err="1"/>
              <a:t>verdun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85" y="1214651"/>
            <a:ext cx="4045432" cy="3128749"/>
          </a:xfrm>
        </p:spPr>
      </p:pic>
      <p:sp>
        <p:nvSpPr>
          <p:cNvPr id="5" name="TextBox 4"/>
          <p:cNvSpPr txBox="1"/>
          <p:nvPr/>
        </p:nvSpPr>
        <p:spPr>
          <a:xfrm>
            <a:off x="0" y="4584350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“Dugouts at </a:t>
            </a:r>
            <a:r>
              <a:rPr lang="en-US" sz="1100" dirty="0" err="1">
                <a:solidFill>
                  <a:schemeClr val="bg1"/>
                </a:solidFill>
              </a:rPr>
              <a:t>Vacherauville</a:t>
            </a:r>
            <a:r>
              <a:rPr lang="en-US" sz="1100" dirty="0">
                <a:solidFill>
                  <a:schemeClr val="bg1"/>
                </a:solidFill>
              </a:rPr>
              <a:t> photo, 2007.45.90” (Kansas City, MO: National WWI Museum and Memorial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1776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winter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52" y="1058779"/>
            <a:ext cx="4557097" cy="3284621"/>
          </a:xfrm>
        </p:spPr>
      </p:pic>
      <p:sp>
        <p:nvSpPr>
          <p:cNvPr id="5" name="TextBox 4"/>
          <p:cNvSpPr txBox="1"/>
          <p:nvPr/>
        </p:nvSpPr>
        <p:spPr>
          <a:xfrm>
            <a:off x="0" y="4666796"/>
            <a:ext cx="6011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“German soldiers in trench photo, 1940.1.5”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34158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“Doughboy’s home”</a:t>
            </a:r>
          </a:p>
        </p:txBody>
      </p:sp>
      <p:pic>
        <p:nvPicPr>
          <p:cNvPr id="1026" name="Picture 2" descr="https://s3.amazonaws.com/pastperfectonline/images/museum_148/062/198312233-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08" y="1043045"/>
            <a:ext cx="5179325" cy="340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74871"/>
            <a:ext cx="6283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“Doughboy’s Home postcard, 1983.122”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401569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learning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55915" y="1775320"/>
            <a:ext cx="7266292" cy="2568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cap="none" dirty="0"/>
              <a:t>Each group of students will receive an artifact and an artifact analysis worksheet. As a group use your knowledge of social studies and World War I to draw a conclusion about your artifact and </a:t>
            </a:r>
            <a:br>
              <a:rPr lang="en-US" sz="2000" cap="none" dirty="0"/>
            </a:br>
            <a:r>
              <a:rPr lang="en-US" sz="2000" cap="none" dirty="0"/>
              <a:t>its purpose.</a:t>
            </a:r>
          </a:p>
        </p:txBody>
      </p:sp>
    </p:spTree>
    <p:extLst>
      <p:ext uri="{BB962C8B-B14F-4D97-AF65-F5344CB8AC3E}">
        <p14:creationId xmlns:p14="http://schemas.microsoft.com/office/powerpoint/2010/main" val="150248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students will be able to detail the challenges of </a:t>
            </a:r>
            <a:r>
              <a:rPr lang="en-US" sz="2800" dirty="0" err="1"/>
              <a:t>wwi</a:t>
            </a:r>
            <a:r>
              <a:rPr lang="en-US" sz="2800" dirty="0"/>
              <a:t> trench Life. 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800" dirty="0"/>
              <a:t>Students will use critical thinking and questioning to analyze artifacts.</a:t>
            </a:r>
          </a:p>
        </p:txBody>
      </p:sp>
    </p:spTree>
    <p:extLst>
      <p:ext uri="{BB962C8B-B14F-4D97-AF65-F5344CB8AC3E}">
        <p14:creationId xmlns:p14="http://schemas.microsoft.com/office/powerpoint/2010/main" val="283393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What did  YOUR GROUP conclude ABOUT YOUR ARTIFACT?</a:t>
            </a:r>
            <a:endParaRPr lang="en-US" sz="900" dirty="0"/>
          </a:p>
          <a:p>
            <a:pPr>
              <a:lnSpc>
                <a:spcPct val="100000"/>
              </a:lnSpc>
            </a:pPr>
            <a:endParaRPr lang="en-US" sz="900" dirty="0"/>
          </a:p>
          <a:p>
            <a:r>
              <a:rPr lang="en-US" sz="2800" dirty="0"/>
              <a:t>How did you come to that conclusion?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47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What can an examination and analysis of an artifact tell you about the past?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Artifact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5800" y="1113168"/>
            <a:ext cx="7772870" cy="256808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cap="none" dirty="0"/>
              <a:t>An object made by a human being, typically an item of cultural or historical interest.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6" y="1917416"/>
            <a:ext cx="4819212" cy="3226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888714"/>
            <a:ext cx="5801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“Gas mask bag, non-accession collection”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370531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artifacts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4" y="1229710"/>
            <a:ext cx="3895835" cy="292187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17" y="1229710"/>
            <a:ext cx="3911818" cy="2933862"/>
          </a:xfrm>
        </p:spPr>
      </p:pic>
      <p:sp>
        <p:nvSpPr>
          <p:cNvPr id="4" name="TextBox 3"/>
          <p:cNvSpPr txBox="1"/>
          <p:nvPr/>
        </p:nvSpPr>
        <p:spPr>
          <a:xfrm>
            <a:off x="-5477" y="4644964"/>
            <a:ext cx="4748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Artifacts from the non-accession collection, National WWI Museum and Memorial.</a:t>
            </a:r>
          </a:p>
        </p:txBody>
      </p:sp>
    </p:spTree>
    <p:extLst>
      <p:ext uri="{BB962C8B-B14F-4D97-AF65-F5344CB8AC3E}">
        <p14:creationId xmlns:p14="http://schemas.microsoft.com/office/powerpoint/2010/main" val="65465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11640"/>
            <a:ext cx="7773338" cy="1197133"/>
          </a:xfrm>
        </p:spPr>
        <p:txBody>
          <a:bodyPr/>
          <a:lstStyle/>
          <a:p>
            <a:r>
              <a:rPr lang="en-US" dirty="0"/>
              <a:t>When working with artifacts…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1217613"/>
            <a:ext cx="3967135" cy="3125787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Use archivist gloves </a:t>
            </a:r>
          </a:p>
          <a:p>
            <a:pPr lvl="1"/>
            <a:r>
              <a:rPr lang="en-US" sz="1600" cap="none" dirty="0"/>
              <a:t>The natural oil on your skin can be very damaging to artifacts.</a:t>
            </a:r>
          </a:p>
          <a:p>
            <a:r>
              <a:rPr lang="en-US" sz="1800" dirty="0"/>
              <a:t>Only use pencils for notes</a:t>
            </a:r>
          </a:p>
          <a:p>
            <a:pPr lvl="1"/>
            <a:r>
              <a:rPr lang="en-US" sz="1600" cap="none" dirty="0"/>
              <a:t>The slip of a pen could ruin </a:t>
            </a:r>
            <a:br>
              <a:rPr lang="en-US" sz="1600" cap="none" dirty="0"/>
            </a:br>
            <a:r>
              <a:rPr lang="en-US" sz="1600" cap="none" dirty="0"/>
              <a:t>something that had survived 100 years without damage.</a:t>
            </a:r>
          </a:p>
          <a:p>
            <a:r>
              <a:rPr lang="en-US" sz="1800" dirty="0"/>
              <a:t>use a magnifying glass to see more detail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9735" y="1608337"/>
            <a:ext cx="3125787" cy="2344340"/>
          </a:xfrm>
        </p:spPr>
      </p:pic>
    </p:spTree>
    <p:extLst>
      <p:ext uri="{BB962C8B-B14F-4D97-AF65-F5344CB8AC3E}">
        <p14:creationId xmlns:p14="http://schemas.microsoft.com/office/powerpoint/2010/main" val="343639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like a historian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330" y="1627564"/>
            <a:ext cx="3829520" cy="27158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Even experts don’t know all the answers.  </a:t>
            </a:r>
          </a:p>
          <a:p>
            <a:pPr marL="0" indent="0">
              <a:buNone/>
            </a:pPr>
            <a:r>
              <a:rPr lang="en-US" sz="1800" dirty="0"/>
              <a:t>This is a process involving</a:t>
            </a:r>
          </a:p>
          <a:p>
            <a:pPr lvl="1"/>
            <a:r>
              <a:rPr lang="en-US" sz="2000" dirty="0"/>
              <a:t>Asking questions</a:t>
            </a:r>
          </a:p>
          <a:p>
            <a:pPr lvl="1"/>
            <a:r>
              <a:rPr lang="en-US" sz="2000" dirty="0"/>
              <a:t>Making observations</a:t>
            </a:r>
          </a:p>
          <a:p>
            <a:pPr lvl="1"/>
            <a:r>
              <a:rPr lang="en-US" sz="2000" dirty="0"/>
              <a:t>Doing research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627564"/>
            <a:ext cx="4277710" cy="28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332" y="340917"/>
            <a:ext cx="7773338" cy="1197133"/>
          </a:xfrm>
        </p:spPr>
        <p:txBody>
          <a:bodyPr>
            <a:normAutofit/>
          </a:bodyPr>
          <a:lstStyle/>
          <a:p>
            <a:r>
              <a:rPr lang="en-US" dirty="0"/>
              <a:t>What can you learn from the past by examining an artifact?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59" y="1295481"/>
            <a:ext cx="4209612" cy="2818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38" y="4719169"/>
            <a:ext cx="5559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“Bacon Box, non-accession collection”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128459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Every artifact belonged to someone.  They were carried by a soldier in the war.  </a:t>
            </a:r>
            <a:br>
              <a:rPr lang="en-US" dirty="0"/>
            </a:br>
            <a:r>
              <a:rPr lang="en-US" dirty="0"/>
              <a:t>What stories do they it tell?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60" y="1774825"/>
            <a:ext cx="2451279" cy="2568575"/>
          </a:xfrm>
        </p:spPr>
      </p:pic>
      <p:sp>
        <p:nvSpPr>
          <p:cNvPr id="2" name="TextBox 1"/>
          <p:cNvSpPr txBox="1"/>
          <p:nvPr/>
        </p:nvSpPr>
        <p:spPr>
          <a:xfrm>
            <a:off x="0" y="4831307"/>
            <a:ext cx="5791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“Shaving mirror, non-accession collection” (Kansas City, MO: National WWI Museum and Memorial).</a:t>
            </a:r>
          </a:p>
        </p:txBody>
      </p:sp>
    </p:spTree>
    <p:extLst>
      <p:ext uri="{BB962C8B-B14F-4D97-AF65-F5344CB8AC3E}">
        <p14:creationId xmlns:p14="http://schemas.microsoft.com/office/powerpoint/2010/main" val="182828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Review – what was life like in the trenches? </a:t>
            </a:r>
          </a:p>
        </p:txBody>
      </p:sp>
    </p:spTree>
    <p:extLst>
      <p:ext uri="{BB962C8B-B14F-4D97-AF65-F5344CB8AC3E}">
        <p14:creationId xmlns:p14="http://schemas.microsoft.com/office/powerpoint/2010/main" val="105770086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Custom 4">
      <a:dk1>
        <a:sysClr val="windowText" lastClr="000000"/>
      </a:dk1>
      <a:lt1>
        <a:sysClr val="window" lastClr="FFFFFF"/>
      </a:lt1>
      <a:dk2>
        <a:srgbClr val="0C0C0C"/>
      </a:dk2>
      <a:lt2>
        <a:srgbClr val="F2F2F2"/>
      </a:lt2>
      <a:accent1>
        <a:srgbClr val="FFFFFF"/>
      </a:accent1>
      <a:accent2>
        <a:srgbClr val="D99C3F"/>
      </a:accent2>
      <a:accent3>
        <a:srgbClr val="86C157"/>
      </a:accent3>
      <a:accent4>
        <a:srgbClr val="9B4C25"/>
      </a:accent4>
      <a:accent5>
        <a:srgbClr val="E93C0D"/>
      </a:accent5>
      <a:accent6>
        <a:srgbClr val="286994"/>
      </a:accent6>
      <a:hlink>
        <a:srgbClr val="969696"/>
      </a:hlink>
      <a:folHlink>
        <a:srgbClr val="969696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527</Words>
  <Application>Microsoft Office PowerPoint</Application>
  <PresentationFormat>On-screen Show (16:9)</PresentationFormat>
  <Paragraphs>59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Tw Cen MT</vt:lpstr>
      <vt:lpstr>Droplet</vt:lpstr>
      <vt:lpstr>Thinking like a historian: Artifacts tell trench tales</vt:lpstr>
      <vt:lpstr>Objectives</vt:lpstr>
      <vt:lpstr>Artifact </vt:lpstr>
      <vt:lpstr>Examples of artifacts </vt:lpstr>
      <vt:lpstr>When working with artifacts…</vt:lpstr>
      <vt:lpstr>Thinking like a historian</vt:lpstr>
      <vt:lpstr>What can you learn from the past by examining an artifact?</vt:lpstr>
      <vt:lpstr>Every artifact belonged to someone.  They were carried by a soldier in the war.   What stories do they it tell?</vt:lpstr>
      <vt:lpstr>PowerPoint Presentation</vt:lpstr>
      <vt:lpstr>Digging new trenches</vt:lpstr>
      <vt:lpstr>cooties</vt:lpstr>
      <vt:lpstr>Dinner in the trenches</vt:lpstr>
      <vt:lpstr>DINNER IN A FRENCH TRENCH</vt:lpstr>
      <vt:lpstr>BATTLE </vt:lpstr>
      <vt:lpstr>Gas</vt:lpstr>
      <vt:lpstr>Dugouts, north of verdun</vt:lpstr>
      <vt:lpstr>In the winter</vt:lpstr>
      <vt:lpstr>“Doughboy’s home”</vt:lpstr>
      <vt:lpstr>Cooperative learning ACTIVITY</vt:lpstr>
      <vt:lpstr>sharing</vt:lpstr>
      <vt:lpstr>closure</vt:lpstr>
    </vt:vector>
  </TitlesOfParts>
  <Company>The National World War 1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Spilker</dc:creator>
  <cp:lastModifiedBy>Liesl Christman</cp:lastModifiedBy>
  <cp:revision>48</cp:revision>
  <cp:lastPrinted>2017-02-16T19:38:28Z</cp:lastPrinted>
  <dcterms:created xsi:type="dcterms:W3CDTF">2016-02-11T22:20:01Z</dcterms:created>
  <dcterms:modified xsi:type="dcterms:W3CDTF">2017-04-05T19:16:02Z</dcterms:modified>
</cp:coreProperties>
</file>